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</p:sldMasterIdLst>
  <p:notesMasterIdLst>
    <p:notesMasterId r:id="rId24"/>
  </p:notesMasterIdLst>
  <p:handoutMasterIdLst>
    <p:handoutMasterId r:id="rId25"/>
  </p:handoutMasterIdLst>
  <p:sldIdLst>
    <p:sldId id="713" r:id="rId3"/>
    <p:sldId id="714" r:id="rId4"/>
    <p:sldId id="715" r:id="rId5"/>
    <p:sldId id="716" r:id="rId6"/>
    <p:sldId id="717" r:id="rId7"/>
    <p:sldId id="718" r:id="rId8"/>
    <p:sldId id="737" r:id="rId9"/>
    <p:sldId id="738" r:id="rId10"/>
    <p:sldId id="729" r:id="rId11"/>
    <p:sldId id="730" r:id="rId12"/>
    <p:sldId id="723" r:id="rId13"/>
    <p:sldId id="720" r:id="rId14"/>
    <p:sldId id="732" r:id="rId15"/>
    <p:sldId id="724" r:id="rId16"/>
    <p:sldId id="728" r:id="rId17"/>
    <p:sldId id="725" r:id="rId18"/>
    <p:sldId id="726" r:id="rId19"/>
    <p:sldId id="733" r:id="rId20"/>
    <p:sldId id="734" r:id="rId21"/>
    <p:sldId id="735" r:id="rId22"/>
    <p:sldId id="736" r:id="rId23"/>
  </p:sldIdLst>
  <p:sldSz cx="9144000" cy="6858000" type="screen4x3"/>
  <p:notesSz cx="7102475" cy="1121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00FF"/>
    <a:srgbClr val="F9D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33" autoAdjust="0"/>
  </p:normalViewPr>
  <p:slideViewPr>
    <p:cSldViewPr>
      <p:cViewPr>
        <p:scale>
          <a:sx n="65" d="100"/>
          <a:sy n="65" d="100"/>
        </p:scale>
        <p:origin x="-145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603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5603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1C3111EC-899D-45A4-AD8A-CA575D0DA2B1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0653714"/>
            <a:ext cx="3078163" cy="561975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10653714"/>
            <a:ext cx="3078163" cy="561975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07DFCB0D-E67F-46DD-A1D9-876CC7E08E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9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60863"/>
          </a:xfrm>
          <a:prstGeom prst="rect">
            <a:avLst/>
          </a:prstGeom>
        </p:spPr>
        <p:txBody>
          <a:bodyPr vert="horz" lIns="95367" tIns="47683" rIns="95367" bIns="47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60863"/>
          </a:xfrm>
          <a:prstGeom prst="rect">
            <a:avLst/>
          </a:prstGeom>
        </p:spPr>
        <p:txBody>
          <a:bodyPr vert="horz" lIns="95367" tIns="47683" rIns="95367" bIns="47683" rtlCol="0"/>
          <a:lstStyle>
            <a:lvl1pPr algn="r">
              <a:defRPr sz="1200"/>
            </a:lvl1pPr>
          </a:lstStyle>
          <a:p>
            <a:fld id="{11713185-508F-42D2-ABC2-4EEC6A3E854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841375"/>
            <a:ext cx="5607050" cy="4205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7" tIns="47683" rIns="95367" bIns="476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5328207"/>
            <a:ext cx="5681980" cy="5047773"/>
          </a:xfrm>
          <a:prstGeom prst="rect">
            <a:avLst/>
          </a:prstGeom>
        </p:spPr>
        <p:txBody>
          <a:bodyPr vert="horz" lIns="95367" tIns="47683" rIns="95367" bIns="476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0654465"/>
            <a:ext cx="3077739" cy="560863"/>
          </a:xfrm>
          <a:prstGeom prst="rect">
            <a:avLst/>
          </a:prstGeom>
        </p:spPr>
        <p:txBody>
          <a:bodyPr vert="horz" lIns="95367" tIns="47683" rIns="95367" bIns="47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10654465"/>
            <a:ext cx="3077739" cy="560863"/>
          </a:xfrm>
          <a:prstGeom prst="rect">
            <a:avLst/>
          </a:prstGeom>
        </p:spPr>
        <p:txBody>
          <a:bodyPr vert="horz" lIns="95367" tIns="47683" rIns="95367" bIns="47683" rtlCol="0" anchor="b"/>
          <a:lstStyle>
            <a:lvl1pPr algn="r">
              <a:defRPr sz="1200"/>
            </a:lvl1pPr>
          </a:lstStyle>
          <a:p>
            <a:fld id="{A9939684-4DB6-456F-8A70-728A3F793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39684-4DB6-456F-8A70-728A3F7935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7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39684-4DB6-456F-8A70-728A3F7935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639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89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663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32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19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6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6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6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4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21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8627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10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75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8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413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698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3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740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932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521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14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D3D27-ABCE-4CB1-B029-939861EA1BC0}" type="datetimeFigureOut">
              <a:rPr lang="en-ID" smtClean="0"/>
              <a:pPr/>
              <a:t>7/27/2020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B9E6-0E40-4D9A-A31F-BFCFBE8A9CF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939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11D03-89DD-40E2-95B8-EFA95C7AE8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7/27/2020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5C54-5B91-49B0-B4B3-06EFBF35EECC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0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MAN S\Documents\000_FEB\TATA KELOLA DESA_FEB UNISMA\DSC01948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3622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id-ID" sz="4000" b="1" dirty="0" smtClean="0">
                <a:ln w="635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KEMANDIRIAN DESA </a:t>
            </a:r>
          </a:p>
          <a:p>
            <a:r>
              <a:rPr lang="id-ID" sz="4000" b="1" dirty="0" smtClean="0">
                <a:ln w="635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DALAM PELAKSANAAN TATA </a:t>
            </a:r>
            <a:r>
              <a:rPr lang="id-ID" sz="4000" b="1" dirty="0" smtClean="0">
                <a:ln w="635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KELOLA</a:t>
            </a:r>
            <a:endParaRPr lang="id-ID" sz="4000" b="1" dirty="0">
              <a:ln w="6350"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4102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u="sng" dirty="0" smtClean="0">
                <a:solidFill>
                  <a:schemeClr val="bg1"/>
                </a:solidFill>
              </a:rPr>
              <a:t>IMAN SUWONGSO</a:t>
            </a:r>
          </a:p>
          <a:p>
            <a:r>
              <a:rPr lang="id-ID" sz="2800" i="1" dirty="0" smtClean="0">
                <a:solidFill>
                  <a:schemeClr val="bg1"/>
                </a:solidFill>
              </a:rPr>
              <a:t>Pegiat Sinau Desa</a:t>
            </a:r>
            <a:endParaRPr lang="id-ID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7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Subyek Pembangunan Desa</a:t>
            </a:r>
            <a:endParaRPr lang="id-ID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1770420"/>
            <a:ext cx="7128792" cy="4401780"/>
            <a:chOff x="971600" y="1619508"/>
            <a:chExt cx="7128792" cy="4401780"/>
          </a:xfrm>
        </p:grpSpPr>
        <p:sp>
          <p:nvSpPr>
            <p:cNvPr id="5" name="Oval 4"/>
            <p:cNvSpPr/>
            <p:nvPr/>
          </p:nvSpPr>
          <p:spPr>
            <a:xfrm>
              <a:off x="971600" y="2276872"/>
              <a:ext cx="2808312" cy="1728192"/>
            </a:xfrm>
            <a:prstGeom prst="ellipse">
              <a:avLst/>
            </a:prstGeom>
            <a:solidFill>
              <a:srgbClr val="00B050"/>
            </a:solidFill>
            <a:ln w="55000" cap="flat" cmpd="thickThin" algn="ctr">
              <a:solidFill>
                <a:srgbClr val="2DA2B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PEMERINTAHAN DESA</a:t>
              </a: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508104" y="2492896"/>
              <a:ext cx="2592288" cy="1512168"/>
            </a:xfrm>
            <a:prstGeom prst="ellipse">
              <a:avLst/>
            </a:prstGeom>
            <a:solidFill>
              <a:srgbClr val="EB641B"/>
            </a:solidFill>
            <a:ln w="55000" cap="flat" cmpd="thickThin" algn="ctr">
              <a:solidFill>
                <a:srgbClr val="EB641B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LKD/A</a:t>
              </a: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354371" y="4509120"/>
              <a:ext cx="2520280" cy="1512168"/>
            </a:xfrm>
            <a:prstGeom prst="ellipse">
              <a:avLst/>
            </a:prstGeom>
            <a:solidFill>
              <a:srgbClr val="39639D"/>
            </a:solidFill>
            <a:ln w="55000" cap="flat" cmpd="thickThin" algn="ctr">
              <a:solidFill>
                <a:srgbClr val="39639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MASYARAKAT</a:t>
              </a: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210355" y="2780928"/>
              <a:ext cx="2808312" cy="1944216"/>
            </a:xfrm>
            <a:prstGeom prst="ellipse">
              <a:avLst/>
            </a:prstGeom>
            <a:solidFill>
              <a:srgbClr val="2DA2BF"/>
            </a:solidFill>
            <a:ln w="55000" cap="flat" cmpd="thickThin" algn="ctr">
              <a:solidFill>
                <a:srgbClr val="2DA2B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SUBYEK PEMBANGUNAN DESA</a:t>
              </a: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71600" y="1619508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 PILAR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47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MAN S\Documents\UB FISIP SEMINAR DESA\Isu Strategis UU Des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0" y="0"/>
            <a:ext cx="9075323" cy="68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16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1465118"/>
            <a:ext cx="8763000" cy="5011882"/>
            <a:chOff x="228600" y="1219200"/>
            <a:chExt cx="8763000" cy="5011882"/>
          </a:xfrm>
        </p:grpSpPr>
        <p:sp>
          <p:nvSpPr>
            <p:cNvPr id="5" name="Down Arrow Callout 4"/>
            <p:cNvSpPr/>
            <p:nvPr/>
          </p:nvSpPr>
          <p:spPr>
            <a:xfrm>
              <a:off x="228600" y="1219200"/>
              <a:ext cx="4114800" cy="1981200"/>
            </a:xfrm>
            <a:prstGeom prst="downArrowCallout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Desa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Sebagai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Kesatuan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Masyarakat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Hukum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6" name="Down Arrow Callout 5"/>
            <p:cNvSpPr/>
            <p:nvPr/>
          </p:nvSpPr>
          <p:spPr>
            <a:xfrm>
              <a:off x="5334000" y="1295400"/>
              <a:ext cx="3505200" cy="1981200"/>
            </a:xfrm>
            <a:prstGeom prst="downArrowCallou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342900" marR="0" lvl="0" indent="-34290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Dana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Desa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  <a:p>
              <a:pPr marL="342900" marR="0" lvl="0" indent="-34290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Alokasi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Dana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Desa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Bagi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Hasil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Pajak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Daerah </a:t>
              </a:r>
            </a:p>
            <a:p>
              <a:pPr marL="342900" marR="0" lvl="0" indent="-34290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Bantuan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Keuangan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7" name="Up Arrow Callout 6"/>
            <p:cNvSpPr/>
            <p:nvPr/>
          </p:nvSpPr>
          <p:spPr>
            <a:xfrm>
              <a:off x="5715000" y="4249882"/>
              <a:ext cx="3048000" cy="1981200"/>
            </a:xfrm>
            <a:prstGeom prst="upArrowCallout">
              <a:avLst/>
            </a:prstGeom>
            <a:solidFill>
              <a:srgbClr val="00B0F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1.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Aset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Desa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2.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Swadaya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Masyarakat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3.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Sumberdaya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Desa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181600" y="3314700"/>
              <a:ext cx="3810000" cy="952500"/>
            </a:xfrm>
            <a:prstGeom prst="rightArrow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Wewenang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Desa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33400" y="3962400"/>
              <a:ext cx="3810000" cy="2133600"/>
              <a:chOff x="533400" y="2590800"/>
              <a:chExt cx="3810000" cy="21336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33400" y="2590800"/>
                <a:ext cx="3810000" cy="213360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28800" y="2667000"/>
                <a:ext cx="1219200" cy="342900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MUSDES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76400" y="4191000"/>
                <a:ext cx="1447800" cy="381000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Masyarakat</a:t>
                </a: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85800" y="3429000"/>
                <a:ext cx="990600" cy="381000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PEMDES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352800" y="3429000"/>
                <a:ext cx="838200" cy="381000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BPD</a:t>
                </a:r>
              </a:p>
            </p:txBody>
          </p:sp>
          <p:sp>
            <p:nvSpPr>
              <p:cNvPr id="15" name="Quad Arrow 14"/>
              <p:cNvSpPr/>
              <p:nvPr/>
            </p:nvSpPr>
            <p:spPr>
              <a:xfrm>
                <a:off x="1905000" y="3162300"/>
                <a:ext cx="1143000" cy="952500"/>
              </a:xfrm>
              <a:prstGeom prst="quadArrow">
                <a:avLst/>
              </a:prstGeom>
              <a:solidFill>
                <a:sysClr val="windowText" lastClr="000000"/>
              </a:solidFill>
              <a:ln w="381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" name="Title 16"/>
          <p:cNvSpPr txBox="1">
            <a:spLocks noGrp="1"/>
          </p:cNvSpPr>
          <p:nvPr>
            <p:ph type="title"/>
          </p:nvPr>
        </p:nvSpPr>
        <p:spPr>
          <a:xfrm>
            <a:off x="628650" y="411134"/>
            <a:ext cx="78867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prstClr val="black"/>
                </a:solidFill>
              </a:rPr>
              <a:t>Isu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Terkait</a:t>
            </a:r>
            <a:r>
              <a:rPr lang="en-US" b="1" dirty="0" smtClean="0">
                <a:solidFill>
                  <a:prstClr val="black"/>
                </a:solidFill>
              </a:rPr>
              <a:t> Tata </a:t>
            </a:r>
            <a:r>
              <a:rPr lang="en-US" b="1" dirty="0" err="1" smtClean="0">
                <a:solidFill>
                  <a:prstClr val="black"/>
                </a:solidFill>
              </a:rPr>
              <a:t>Kelola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Desa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Hubungan Kelembagaan</a:t>
            </a:r>
            <a:endParaRPr lang="id-ID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755576" y="1556792"/>
            <a:ext cx="7704856" cy="4888160"/>
            <a:chOff x="827584" y="1556792"/>
            <a:chExt cx="7704856" cy="4888160"/>
          </a:xfrm>
        </p:grpSpPr>
        <p:sp>
          <p:nvSpPr>
            <p:cNvPr id="5" name="Oval 4"/>
            <p:cNvSpPr/>
            <p:nvPr/>
          </p:nvSpPr>
          <p:spPr bwMode="auto">
            <a:xfrm>
              <a:off x="827584" y="1556792"/>
              <a:ext cx="7704856" cy="1944216"/>
            </a:xfrm>
            <a:prstGeom prst="ellipse">
              <a:avLst/>
            </a:prstGeom>
            <a:solidFill>
              <a:srgbClr val="FDC52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b="1" kern="0" dirty="0">
                  <a:solidFill>
                    <a:srgbClr val="000000"/>
                  </a:solidFill>
                  <a:latin typeface="Arial" charset="0"/>
                </a:rPr>
                <a:t>PEMERINTAHAN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id-ID" b="1" kern="0" dirty="0">
                <a:solidFill>
                  <a:srgbClr val="000000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id-ID" b="1" kern="0" dirty="0">
                <a:solidFill>
                  <a:srgbClr val="000000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id-ID" b="1" kern="0" dirty="0">
                <a:solidFill>
                  <a:srgbClr val="000000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id-ID" b="1" kern="0" dirty="0">
                <a:solidFill>
                  <a:srgbClr val="000000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id-ID" b="1" kern="0" dirty="0">
                <a:solidFill>
                  <a:srgbClr val="000000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id-ID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187624" y="2060848"/>
              <a:ext cx="2088232" cy="864096"/>
            </a:xfrm>
            <a:prstGeom prst="ellipse">
              <a:avLst/>
            </a:prstGeom>
            <a:solidFill>
              <a:srgbClr val="0066CC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b="1" kern="0" dirty="0">
                  <a:solidFill>
                    <a:srgbClr val="000000"/>
                  </a:solidFill>
                  <a:latin typeface="Arial" charset="0"/>
                </a:rPr>
                <a:t>BPD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796136" y="2060848"/>
              <a:ext cx="1944216" cy="864096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b="1" kern="0" dirty="0">
                  <a:solidFill>
                    <a:srgbClr val="000000"/>
                  </a:solidFill>
                  <a:latin typeface="Arial" charset="0"/>
                </a:rPr>
                <a:t>KADES/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b="1" kern="0" dirty="0">
                  <a:solidFill>
                    <a:srgbClr val="000000"/>
                  </a:solidFill>
                  <a:latin typeface="Arial" charset="0"/>
                </a:rPr>
                <a:t>PEMDES</a:t>
              </a:r>
            </a:p>
          </p:txBody>
        </p:sp>
        <p:sp>
          <p:nvSpPr>
            <p:cNvPr id="8" name="Left-Right Arrow 7"/>
            <p:cNvSpPr/>
            <p:nvPr/>
          </p:nvSpPr>
          <p:spPr bwMode="auto">
            <a:xfrm>
              <a:off x="3347864" y="2420888"/>
              <a:ext cx="2376264" cy="1008112"/>
            </a:xfrm>
            <a:prstGeom prst="leftRight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b="1" kern="0" dirty="0">
                  <a:solidFill>
                    <a:srgbClr val="FFFFFF"/>
                  </a:solidFill>
                  <a:latin typeface="Arial" charset="0"/>
                </a:rPr>
                <a:t>KOORDINASI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b="1" kern="0" dirty="0">
                  <a:solidFill>
                    <a:srgbClr val="FFFFFF"/>
                  </a:solidFill>
                  <a:latin typeface="Arial" charset="0"/>
                </a:rPr>
                <a:t>KONSOLIDASI</a:t>
              </a:r>
            </a:p>
          </p:txBody>
        </p:sp>
        <p:sp>
          <p:nvSpPr>
            <p:cNvPr id="9" name="Curved Down Arrow 8"/>
            <p:cNvSpPr/>
            <p:nvPr/>
          </p:nvSpPr>
          <p:spPr bwMode="auto">
            <a:xfrm>
              <a:off x="3275856" y="1844824"/>
              <a:ext cx="2592288" cy="576064"/>
            </a:xfrm>
            <a:prstGeom prst="curvedDownArrow">
              <a:avLst/>
            </a:prstGeom>
            <a:solidFill>
              <a:srgbClr val="00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kern="0" dirty="0">
                  <a:solidFill>
                    <a:srgbClr val="000000"/>
                  </a:solidFill>
                  <a:latin typeface="Arial" charset="0"/>
                </a:rPr>
                <a:t>PENGAWASAN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88838" y="4437112"/>
              <a:ext cx="2232248" cy="122413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800" kern="0" dirty="0" smtClean="0">
                  <a:solidFill>
                    <a:srgbClr val="B1E2FB"/>
                  </a:solidFill>
                  <a:latin typeface="Arial" charset="0"/>
                </a:rPr>
                <a:t>LKD/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800" kern="0" dirty="0" smtClean="0">
                  <a:solidFill>
                    <a:srgbClr val="B1E2FB"/>
                  </a:solidFill>
                  <a:latin typeface="Arial" charset="0"/>
                </a:rPr>
                <a:t>Masyarakat</a:t>
              </a:r>
              <a:endParaRPr lang="id-ID" sz="2800" kern="0" dirty="0">
                <a:solidFill>
                  <a:srgbClr val="B1E2FB"/>
                </a:solidFill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345094" y="5517232"/>
              <a:ext cx="1722850" cy="927720"/>
            </a:xfrm>
            <a:prstGeom prst="ellipse">
              <a:avLst/>
            </a:prstGeom>
            <a:solidFill>
              <a:srgbClr val="AE78D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400" kern="0" dirty="0">
                  <a:solidFill>
                    <a:srgbClr val="000000"/>
                  </a:solidFill>
                  <a:latin typeface="Arial" charset="0"/>
                </a:rPr>
                <a:t>PKK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335118" y="5733256"/>
              <a:ext cx="1420924" cy="703312"/>
            </a:xfrm>
            <a:prstGeom prst="ellipse">
              <a:avLst/>
            </a:prstGeom>
            <a:solidFill>
              <a:srgbClr val="AE78D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400" kern="0" dirty="0">
                  <a:solidFill>
                    <a:srgbClr val="000000"/>
                  </a:solidFill>
                  <a:latin typeface="Arial" charset="0"/>
                </a:rPr>
                <a:t>KATAR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868144" y="5392452"/>
              <a:ext cx="1822310" cy="916868"/>
            </a:xfrm>
            <a:prstGeom prst="ellipse">
              <a:avLst/>
            </a:prstGeom>
            <a:solidFill>
              <a:srgbClr val="AE78D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400" kern="0" dirty="0">
                  <a:solidFill>
                    <a:srgbClr val="000000"/>
                  </a:solidFill>
                  <a:latin typeface="Arial" charset="0"/>
                </a:rPr>
                <a:t>RT/RW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827584" y="4869160"/>
              <a:ext cx="1722850" cy="944488"/>
            </a:xfrm>
            <a:prstGeom prst="ellipse">
              <a:avLst/>
            </a:prstGeom>
            <a:solidFill>
              <a:srgbClr val="AE78D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400" kern="0" dirty="0">
                  <a:solidFill>
                    <a:srgbClr val="000000"/>
                  </a:solidFill>
                  <a:latin typeface="Arial" charset="0"/>
                </a:rPr>
                <a:t>LPMD</a:t>
              </a:r>
            </a:p>
          </p:txBody>
        </p:sp>
        <p:cxnSp>
          <p:nvCxnSpPr>
            <p:cNvPr id="15" name="Straight Connector 14"/>
            <p:cNvCxnSpPr>
              <a:endCxn id="14" idx="6"/>
            </p:cNvCxnSpPr>
            <p:nvPr/>
          </p:nvCxnSpPr>
          <p:spPr bwMode="auto">
            <a:xfrm flipH="1">
              <a:off x="2550434" y="5195292"/>
              <a:ext cx="938404" cy="146112"/>
            </a:xfrm>
            <a:prstGeom prst="line">
              <a:avLst/>
            </a:prstGeom>
            <a:solidFill>
              <a:srgbClr val="FDC529"/>
            </a:solidFill>
            <a:ln w="38100" cap="flat" cmpd="sng" algn="ctr">
              <a:solidFill>
                <a:srgbClr val="B1E2F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3635896" y="5501750"/>
              <a:ext cx="246147" cy="146112"/>
            </a:xfrm>
            <a:prstGeom prst="line">
              <a:avLst/>
            </a:prstGeom>
            <a:solidFill>
              <a:srgbClr val="FDC529"/>
            </a:solidFill>
            <a:ln w="38100" cap="flat" cmpd="sng" algn="ctr">
              <a:solidFill>
                <a:srgbClr val="B1E2F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 bwMode="auto">
            <a:xfrm>
              <a:off x="4963482" y="5593635"/>
              <a:ext cx="82098" cy="139621"/>
            </a:xfrm>
            <a:prstGeom prst="line">
              <a:avLst/>
            </a:prstGeom>
            <a:solidFill>
              <a:srgbClr val="FDC529"/>
            </a:solidFill>
            <a:ln w="38100" cap="flat" cmpd="sng" algn="ctr">
              <a:solidFill>
                <a:srgbClr val="B1E2F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 flipV="1">
              <a:off x="5580112" y="5341404"/>
              <a:ext cx="645132" cy="141718"/>
            </a:xfrm>
            <a:prstGeom prst="line">
              <a:avLst/>
            </a:prstGeom>
            <a:solidFill>
              <a:srgbClr val="FDC529"/>
            </a:solidFill>
            <a:ln w="38100" cap="flat" cmpd="sng" algn="ctr">
              <a:solidFill>
                <a:srgbClr val="B1E2F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6710130" y="4495395"/>
              <a:ext cx="1822310" cy="916868"/>
            </a:xfrm>
            <a:prstGeom prst="ellipse">
              <a:avLst/>
            </a:prstGeom>
            <a:solidFill>
              <a:srgbClr val="AE78D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000" kern="0" dirty="0">
                  <a:solidFill>
                    <a:srgbClr val="000000"/>
                  </a:solidFill>
                  <a:latin typeface="Arial" charset="0"/>
                </a:rPr>
                <a:t>LAIN-LAIN</a:t>
              </a:r>
            </a:p>
          </p:txBody>
        </p:sp>
        <p:cxnSp>
          <p:nvCxnSpPr>
            <p:cNvPr id="20" name="Straight Connector 19"/>
            <p:cNvCxnSpPr>
              <a:stCxn id="19" idx="2"/>
            </p:cNvCxnSpPr>
            <p:nvPr/>
          </p:nvCxnSpPr>
          <p:spPr bwMode="auto">
            <a:xfrm flipH="1">
              <a:off x="5721086" y="4953829"/>
              <a:ext cx="989044" cy="100963"/>
            </a:xfrm>
            <a:prstGeom prst="line">
              <a:avLst/>
            </a:prstGeom>
            <a:solidFill>
              <a:srgbClr val="FDC529"/>
            </a:solidFill>
            <a:ln w="38100" cap="flat" cmpd="sng" algn="ctr">
              <a:solidFill>
                <a:srgbClr val="B1E2F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Left-Right Arrow 20"/>
            <p:cNvSpPr/>
            <p:nvPr/>
          </p:nvSpPr>
          <p:spPr bwMode="auto">
            <a:xfrm rot="2511752">
              <a:off x="2041401" y="3379923"/>
              <a:ext cx="1990024" cy="936104"/>
            </a:xfrm>
            <a:prstGeom prst="leftRightArrow">
              <a:avLst/>
            </a:prstGeom>
            <a:solidFill>
              <a:srgbClr val="FDC529">
                <a:lumMod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kern="0" dirty="0">
                  <a:solidFill>
                    <a:srgbClr val="B1E2FB"/>
                  </a:solidFill>
                  <a:latin typeface="Arial" charset="0"/>
                </a:rPr>
                <a:t>ASPIRASI</a:t>
              </a:r>
            </a:p>
          </p:txBody>
        </p:sp>
        <p:sp>
          <p:nvSpPr>
            <p:cNvPr id="22" name="Left-Right Arrow 21"/>
            <p:cNvSpPr/>
            <p:nvPr/>
          </p:nvSpPr>
          <p:spPr bwMode="auto">
            <a:xfrm rot="18488846">
              <a:off x="5207754" y="3329497"/>
              <a:ext cx="1990024" cy="936104"/>
            </a:xfrm>
            <a:prstGeom prst="leftRightArrow">
              <a:avLst/>
            </a:prstGeom>
            <a:solidFill>
              <a:srgbClr val="52C828">
                <a:lumMod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1600" kern="0" dirty="0">
                  <a:solidFill>
                    <a:srgbClr val="FFFF00"/>
                  </a:solidFill>
                  <a:latin typeface="Arial" charset="0"/>
                </a:rPr>
                <a:t>KOORDINASI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1600" kern="0" dirty="0">
                  <a:solidFill>
                    <a:srgbClr val="FFFF00"/>
                  </a:solidFill>
                  <a:latin typeface="Arial" charset="0"/>
                </a:rPr>
                <a:t>DUKUNGAN</a:t>
              </a:r>
            </a:p>
          </p:txBody>
        </p:sp>
        <p:sp>
          <p:nvSpPr>
            <p:cNvPr id="23" name="Flowchart: Merge 22"/>
            <p:cNvSpPr/>
            <p:nvPr/>
          </p:nvSpPr>
          <p:spPr bwMode="auto">
            <a:xfrm>
              <a:off x="3707904" y="3429000"/>
              <a:ext cx="1698069" cy="1224136"/>
            </a:xfrm>
            <a:prstGeom prst="flowChartMerg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000" b="1" kern="0" dirty="0">
                  <a:solidFill>
                    <a:srgbClr val="FFFFFF"/>
                  </a:solidFill>
                  <a:latin typeface="Arial" charset="0"/>
                </a:rPr>
                <a:t>FORUM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000" b="1" kern="0" dirty="0">
                  <a:solidFill>
                    <a:srgbClr val="FFFFFF"/>
                  </a:solidFill>
                  <a:latin typeface="Arial" charset="0"/>
                </a:rPr>
                <a:t>FKAKD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99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6207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FF00"/>
                </a:solidFill>
              </a:rPr>
              <a:t>REFLEKSI</a:t>
            </a:r>
            <a:endParaRPr lang="id-ID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777601"/>
              </p:ext>
            </p:extLst>
          </p:nvPr>
        </p:nvGraphicFramePr>
        <p:xfrm>
          <a:off x="27764" y="692696"/>
          <a:ext cx="9108504" cy="6192690"/>
        </p:xfrm>
        <a:graphic>
          <a:graphicData uri="http://schemas.openxmlformats.org/drawingml/2006/table">
            <a:tbl>
              <a:tblPr firstRow="1" firstCol="1" bandRow="1"/>
              <a:tblGrid>
                <a:gridCol w="814401"/>
                <a:gridCol w="1850909"/>
                <a:gridCol w="3627784"/>
                <a:gridCol w="2815410"/>
              </a:tblGrid>
              <a:tr h="392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ISU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KENDALA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KETERANGAN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2282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TRANSISI PELAKSANAAN UU DESA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1.Mindset pemerintahan desa dan </a:t>
                      </a:r>
                      <a:r>
                        <a:rPr lang="id-ID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stakeholder: perubahan memaknai </a:t>
                      </a: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UU Desa masih </a:t>
                      </a:r>
                      <a:r>
                        <a:rPr lang="id-ID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rendah,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-Cara pandang masih tertumpu pada anggaran, belum terfokus pada tata kelola pembangunan desa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9569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2.Regulasi belum terpenuhi dari tingkat pusat, daerah, dan Desa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-Regulasi </a:t>
                      </a: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yang diterbitkan masih tertumpu pada pengelolaan keuagan desa.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637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PARTISIPASI MASYARAKAT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1.Partisipasi masyarakat belum terencana dengan baik,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-Belum terumuskan dalam perencanaan Desa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37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2.LKD masih gamang untuk berperan dalam tata kelola Desa,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-Belum ada juknis penataan LKD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19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3.Kelembagaan partisipasi masyarakat masih terbatas pada LKD bentukan lama,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-Masih PKK, LPMD, KATAR,...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956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TEKNIS TATA KELOLA DESA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1.Belum dikuasai seluruh elemen pelaku Desa, masih terpusat pada pemerintah desa,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-Contoh, PK belum mampu menjalankan tupoksinya dalam pelaksanaan APBDES 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89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2.Regulasi masih kurang memenuhi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9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67998"/>
              </p:ext>
            </p:extLst>
          </p:nvPr>
        </p:nvGraphicFramePr>
        <p:xfrm>
          <a:off x="0" y="44625"/>
          <a:ext cx="9143998" cy="6912767"/>
        </p:xfrm>
        <a:graphic>
          <a:graphicData uri="http://schemas.openxmlformats.org/drawingml/2006/table">
            <a:tbl>
              <a:tblPr firstRow="1" firstCol="1" bandRow="1"/>
              <a:tblGrid>
                <a:gridCol w="982413"/>
                <a:gridCol w="1813686"/>
                <a:gridCol w="3400662"/>
                <a:gridCol w="2947237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ISU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KENDALA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KETERANGAN</a:t>
                      </a:r>
                    </a:p>
                  </a:txBody>
                  <a:tcPr marL="50382" marR="50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9620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PERENCANAAN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1.Regulasi masih tumpang tindih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-Contoh, siklus RKP/APBDES tingkat Desa, Kabupaten, dan Nasional belum sinkrun.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962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2.Partisipasi masyarakat masih rendah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-Perencanaan kerap hanya melibatkan pemerintah desa/TIM penyusun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962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3.Alat kaji perencanaan masih sederhana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-Alat kaji keadaan dan potensi desa sudah saatnya mengunakan teknologi,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641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LEGISLASI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1.Peran BPD belum menonjol/sesuai tupoksinya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-Kerap BPD hanya penadatangan persetujuan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962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2.Mekanisme pembentukan Perdes belum berjalan sebagaimana mestinya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-Copy paste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41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3.Peraturan Desa masih reguler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-Perdes tentang perencanaan &amp; LPJ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6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PENGAWASAN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1.Juknis pengawasan masyarakat belum terpenuhi.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-Juknis peran BPD sebagai pengawas belum terpenuhi</a:t>
                      </a:r>
                    </a:p>
                  </a:txBody>
                  <a:tcPr marL="50382" marR="50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9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Keberdayaan</a:t>
            </a:r>
            <a:endParaRPr lang="id-ID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43608" y="5334000"/>
            <a:ext cx="7262192" cy="1447800"/>
            <a:chOff x="1043608" y="5334000"/>
            <a:chExt cx="7262192" cy="1447800"/>
          </a:xfrm>
        </p:grpSpPr>
        <p:sp>
          <p:nvSpPr>
            <p:cNvPr id="13" name="Rectangle 12"/>
            <p:cNvSpPr/>
            <p:nvPr/>
          </p:nvSpPr>
          <p:spPr>
            <a:xfrm>
              <a:off x="1043608" y="5711108"/>
              <a:ext cx="7262192" cy="10706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dirty="0" smtClean="0"/>
                <a:t>Peran Pendampingan dalam Pemberdayaan:</a:t>
              </a:r>
            </a:p>
            <a:p>
              <a:pPr marL="342900" indent="-342900">
                <a:buAutoNum type="arabicPeriod"/>
              </a:pPr>
              <a:r>
                <a:rPr lang="id-ID" dirty="0" smtClean="0"/>
                <a:t>Pendamping Profesional</a:t>
              </a:r>
            </a:p>
            <a:p>
              <a:pPr marL="342900" indent="-342900">
                <a:buAutoNum type="arabicPeriod"/>
              </a:pPr>
              <a:r>
                <a:rPr lang="id-ID" dirty="0" smtClean="0"/>
                <a:t>Perguruan Tinggi</a:t>
              </a:r>
            </a:p>
            <a:p>
              <a:pPr marL="342900" indent="-342900">
                <a:buAutoNum type="arabicPeriod"/>
              </a:pPr>
              <a:r>
                <a:rPr lang="id-ID" dirty="0" smtClean="0"/>
                <a:t>Masyarakat/LSM</a:t>
              </a:r>
              <a:endParaRPr lang="id-ID" dirty="0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1828800" y="5334000"/>
              <a:ext cx="5029200" cy="3771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43608" y="1295400"/>
            <a:ext cx="6768752" cy="3825716"/>
            <a:chOff x="1043608" y="1295400"/>
            <a:chExt cx="6768752" cy="3825716"/>
          </a:xfrm>
        </p:grpSpPr>
        <p:grpSp>
          <p:nvGrpSpPr>
            <p:cNvPr id="5" name="Group 4"/>
            <p:cNvGrpSpPr/>
            <p:nvPr/>
          </p:nvGrpSpPr>
          <p:grpSpPr>
            <a:xfrm>
              <a:off x="1043608" y="1295400"/>
              <a:ext cx="6768752" cy="3825716"/>
              <a:chOff x="1043608" y="548680"/>
              <a:chExt cx="6768752" cy="382571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043608" y="2011904"/>
                <a:ext cx="2592288" cy="1569660"/>
              </a:xfrm>
              <a:prstGeom prst="rect">
                <a:avLst/>
              </a:prstGeom>
              <a:solidFill>
                <a:srgbClr val="DEF5FA">
                  <a:lumMod val="50000"/>
                </a:srgb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kumimoji="0" lang="id-ID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Kesadaran</a:t>
                </a:r>
              </a:p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kumimoji="0" lang="id-ID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Pengetahuan</a:t>
                </a:r>
              </a:p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kumimoji="0" lang="id-ID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Sikap</a:t>
                </a:r>
              </a:p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kumimoji="0" lang="id-ID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Ketrampilan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508104" y="1920103"/>
                <a:ext cx="2304256" cy="1569660"/>
              </a:xfrm>
              <a:prstGeom prst="rect">
                <a:avLst/>
              </a:prstGeom>
              <a:solidFill>
                <a:srgbClr val="00B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Kemandirian dan Kesejahteraan Masyarakat</a:t>
                </a:r>
                <a:endPara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" name="Right Arrow 7"/>
              <p:cNvSpPr/>
              <p:nvPr/>
            </p:nvSpPr>
            <p:spPr>
              <a:xfrm>
                <a:off x="3779912" y="2420888"/>
                <a:ext cx="1656184" cy="864096"/>
              </a:xfrm>
              <a:prstGeom prst="rightArrow">
                <a:avLst/>
              </a:prstGeom>
              <a:solidFill>
                <a:srgbClr val="FFC000"/>
              </a:solidFill>
              <a:ln w="55000" cap="flat" cmpd="thickThin" algn="ctr">
                <a:solidFill>
                  <a:srgbClr val="FFFF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51920" y="548680"/>
                <a:ext cx="1800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ü"/>
                  <a:tabLst/>
                  <a:defRPr/>
                </a:pPr>
                <a:r>
                  <a:rPr kumimoji="0" lang="id-ID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Kebiajakan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ü"/>
                  <a:tabLst/>
                  <a:defRPr/>
                </a:pPr>
                <a:r>
                  <a:rPr kumimoji="0" lang="id-ID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Program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ü"/>
                  <a:tabLst/>
                  <a:defRPr/>
                </a:pPr>
                <a:r>
                  <a:rPr kumimoji="0" lang="id-ID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Kegiatan</a:t>
                </a: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4644008" y="1566084"/>
                <a:ext cx="0" cy="782796"/>
              </a:xfrm>
              <a:prstGeom prst="straightConnector1">
                <a:avLst/>
              </a:prstGeom>
              <a:noFill/>
              <a:ln w="55000" cap="flat" cmpd="thickThin" algn="ctr">
                <a:solidFill>
                  <a:sysClr val="windowText" lastClr="000000"/>
                </a:solidFill>
                <a:prstDash val="solid"/>
                <a:tailEnd type="arrow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4644008" y="3284984"/>
                <a:ext cx="0" cy="576064"/>
              </a:xfrm>
              <a:prstGeom prst="straightConnector1">
                <a:avLst/>
              </a:prstGeom>
              <a:noFill/>
              <a:ln w="55000" cap="flat" cmpd="thickThin" algn="ctr">
                <a:solidFill>
                  <a:sysClr val="windowText" lastClr="000000"/>
                </a:solidFill>
                <a:prstDash val="solid"/>
                <a:tailEnd type="arrow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3851920" y="4005064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Sumber Daya</a:t>
                </a: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1219200" y="1600200"/>
              <a:ext cx="2286000" cy="9097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3 PILAR SUBYEK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Level Keberdayaan Tata Kelola</a:t>
            </a:r>
            <a:endParaRPr lang="id-ID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06812"/>
              </p:ext>
            </p:extLst>
          </p:nvPr>
        </p:nvGraphicFramePr>
        <p:xfrm>
          <a:off x="762000" y="1905000"/>
          <a:ext cx="7772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1. FILOSOFIS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id-ID" sz="3200" dirty="0" smtClean="0"/>
                        <a:t>- Konsep, Prinsip, tentang Tata Kelola Desa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2. TEKNOKRASI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/>
                      <a:r>
                        <a:rPr lang="id-ID" sz="3200" dirty="0" smtClean="0"/>
                        <a:t>- Kebijakan dan Regulasi tentang Tata Kelola Desa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3. TEKNIS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/>
                      <a:r>
                        <a:rPr lang="id-ID" sz="3200" dirty="0" smtClean="0"/>
                        <a:t>- Teknik, tata cara, prosedur tentang Tata Kelola Desa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600" b="1" smtClean="0"/>
              <a:t>Tata </a:t>
            </a:r>
            <a:r>
              <a:rPr lang="id-ID" sz="3600" b="1" dirty="0" smtClean="0"/>
              <a:t>Kelola Penyusunan Perdes</a:t>
            </a:r>
            <a:endParaRPr lang="id-ID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95536" y="1737048"/>
            <a:ext cx="8568952" cy="4968552"/>
            <a:chOff x="395536" y="1196752"/>
            <a:chExt cx="8568952" cy="4968552"/>
          </a:xfrm>
        </p:grpSpPr>
        <p:sp>
          <p:nvSpPr>
            <p:cNvPr id="5" name="Oval 4"/>
            <p:cNvSpPr/>
            <p:nvPr/>
          </p:nvSpPr>
          <p:spPr bwMode="auto">
            <a:xfrm>
              <a:off x="467544" y="1916832"/>
              <a:ext cx="1296144" cy="1008112"/>
            </a:xfrm>
            <a:prstGeom prst="ellipse">
              <a:avLst/>
            </a:prstGeom>
            <a:solidFill>
              <a:srgbClr val="FDC52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RAPERDES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051720" y="3573016"/>
              <a:ext cx="1492257" cy="1008112"/>
            </a:xfrm>
            <a:prstGeom prst="ellipse">
              <a:avLst/>
            </a:prstGeom>
            <a:solidFill>
              <a:srgbClr val="0066CC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MUSYAWARH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BPD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39552" y="3573016"/>
              <a:ext cx="1224136" cy="1008112"/>
            </a:xfrm>
            <a:prstGeom prst="ellipse">
              <a:avLst/>
            </a:prstGeom>
            <a:solidFill>
              <a:srgbClr val="0066CC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KADES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067944" y="1916832"/>
              <a:ext cx="1224136" cy="1008112"/>
            </a:xfrm>
            <a:prstGeom prst="ellipse">
              <a:avLst/>
            </a:prstGeom>
            <a:solidFill>
              <a:srgbClr val="0066CC">
                <a:lumMod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B1E2FB"/>
                  </a:solidFill>
                  <a:effectLst/>
                  <a:uLnTx/>
                  <a:uFillTx/>
                  <a:latin typeface="Arial" charset="0"/>
                </a:rPr>
                <a:t>BPD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851920" y="3573016"/>
              <a:ext cx="1800200" cy="144016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rPr>
                <a:t>PEMBAHASAN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rPr>
                <a:t>BPD &amp; KADES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132578" y="2204864"/>
              <a:ext cx="1535766" cy="1008112"/>
            </a:xfrm>
            <a:prstGeom prst="ellipse">
              <a:avLst/>
            </a:prstGeom>
            <a:solidFill>
              <a:srgbClr val="49B523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KLARIFIKASI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796136" y="4797152"/>
              <a:ext cx="1319742" cy="108012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EVALUASI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RAPERDES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948264" y="3789040"/>
              <a:ext cx="1944216" cy="1008112"/>
            </a:xfrm>
            <a:prstGeom prst="ellipse">
              <a:avLst/>
            </a:prstGeom>
            <a:solidFill>
              <a:srgbClr val="00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BUPATI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MELALUI CAMAT</a:t>
              </a: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1763688" y="2132856"/>
              <a:ext cx="2304256" cy="576064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DISUSUN</a:t>
              </a:r>
            </a:p>
          </p:txBody>
        </p:sp>
        <p:sp>
          <p:nvSpPr>
            <p:cNvPr id="14" name="Right Arrow 13"/>
            <p:cNvSpPr/>
            <p:nvPr/>
          </p:nvSpPr>
          <p:spPr bwMode="auto">
            <a:xfrm rot="5400000">
              <a:off x="539552" y="3034680"/>
              <a:ext cx="1152128" cy="576064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DISUSUN</a:t>
              </a: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1619672" y="4059070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6" name="Right Arrow 15"/>
            <p:cNvSpPr/>
            <p:nvPr/>
          </p:nvSpPr>
          <p:spPr bwMode="auto">
            <a:xfrm>
              <a:off x="3347864" y="4059070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5536" y="1196752"/>
              <a:ext cx="3456384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PENDAPAT MASYARAKAT DLM MUSDES</a:t>
              </a:r>
            </a:p>
          </p:txBody>
        </p:sp>
        <p:sp>
          <p:nvSpPr>
            <p:cNvPr id="18" name="Right Arrow 17"/>
            <p:cNvSpPr/>
            <p:nvPr/>
          </p:nvSpPr>
          <p:spPr bwMode="auto">
            <a:xfrm rot="5400000">
              <a:off x="4264460" y="3061131"/>
              <a:ext cx="843749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621153" y="3319264"/>
              <a:ext cx="1319742" cy="685800"/>
            </a:xfrm>
            <a:prstGeom prst="ellipse">
              <a:avLst/>
            </a:prstGeom>
            <a:solidFill>
              <a:srgbClr val="49B523">
                <a:lumMod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rPr>
                <a:t>PENETAPAN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 rot="2069855">
              <a:off x="5208083" y="4678766"/>
              <a:ext cx="712415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 rot="19476797">
              <a:off x="5508104" y="3785727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2" name="Right Arrow 21"/>
            <p:cNvSpPr/>
            <p:nvPr/>
          </p:nvSpPr>
          <p:spPr bwMode="auto">
            <a:xfrm rot="17840088">
              <a:off x="6132578" y="2982243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 bwMode="auto">
            <a:xfrm rot="18535930">
              <a:off x="6752314" y="4574206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4" name="Right Arrow 23"/>
            <p:cNvSpPr/>
            <p:nvPr/>
          </p:nvSpPr>
          <p:spPr bwMode="auto">
            <a:xfrm rot="3597046">
              <a:off x="7004682" y="3224079"/>
              <a:ext cx="824632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5" name="Right Arrow 24"/>
            <p:cNvSpPr/>
            <p:nvPr/>
          </p:nvSpPr>
          <p:spPr bwMode="auto">
            <a:xfrm rot="5400000">
              <a:off x="7740353" y="4707142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16998" y="5179352"/>
              <a:ext cx="1331466" cy="64633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B1E2FB"/>
                  </a:solidFill>
                  <a:effectLst/>
                  <a:uLnTx/>
                  <a:uFillTx/>
                  <a:latin typeface="Arial" charset="0"/>
                </a:rPr>
                <a:t>SETUJU/ PERBAIKI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0353" y="2852936"/>
              <a:ext cx="1224135" cy="64633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B1E2FB"/>
                  </a:solidFill>
                  <a:effectLst/>
                  <a:uLnTx/>
                  <a:uFillTx/>
                  <a:latin typeface="Arial" charset="0"/>
                </a:rPr>
                <a:t>SETUJU/ BATAL</a:t>
              </a:r>
            </a:p>
          </p:txBody>
        </p:sp>
        <p:sp>
          <p:nvSpPr>
            <p:cNvPr id="28" name="Right Arrow 27"/>
            <p:cNvSpPr/>
            <p:nvPr/>
          </p:nvSpPr>
          <p:spPr bwMode="auto">
            <a:xfrm rot="16200000">
              <a:off x="8262412" y="3483006"/>
              <a:ext cx="576064" cy="46805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31839" y="5518973"/>
              <a:ext cx="2736305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APBDES, PUNGUTAN, TATA RUANG SOTK,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01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40" y="152400"/>
            <a:ext cx="7886700" cy="1075008"/>
          </a:xfrm>
        </p:spPr>
        <p:txBody>
          <a:bodyPr/>
          <a:lstStyle/>
          <a:p>
            <a:pPr algn="r"/>
            <a:r>
              <a:rPr lang="id-ID" dirty="0" smtClean="0"/>
              <a:t>Administrasi BPD</a:t>
            </a:r>
            <a:endParaRPr lang="id-ID" dirty="0"/>
          </a:p>
        </p:txBody>
      </p:sp>
      <p:pic>
        <p:nvPicPr>
          <p:cNvPr id="4" name="Picture 2" descr="C:\Users\IMAN S\Documents\0_BKAD 2018\PELATIHAN BPD\ADMIN B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96" y="1229866"/>
            <a:ext cx="6979388" cy="558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Dasar Pemikiran</a:t>
            </a:r>
            <a:endParaRPr lang="id-ID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874837"/>
            <a:ext cx="76962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Tata </a:t>
            </a:r>
            <a:r>
              <a:rPr lang="id-ID" b="1" dirty="0" smtClean="0"/>
              <a:t>K</a:t>
            </a:r>
            <a:r>
              <a:rPr lang="en-US" b="1" dirty="0" err="1" smtClean="0"/>
              <a:t>elola</a:t>
            </a:r>
            <a:r>
              <a:rPr lang="id-ID" b="1" dirty="0" smtClean="0"/>
              <a:t> Desa</a:t>
            </a:r>
            <a:r>
              <a:rPr lang="en-US" b="1" dirty="0" smtClean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keseluruhan</a:t>
            </a:r>
            <a:r>
              <a:rPr lang="en-US" b="1" dirty="0">
                <a:solidFill>
                  <a:srgbClr val="FF0000"/>
                </a:solidFill>
              </a:rPr>
              <a:t> proses </a:t>
            </a:r>
            <a:r>
              <a:rPr lang="en-US" dirty="0"/>
              <a:t>(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Desa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kesatuan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masyarakat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dirty="0"/>
              <a:t> 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dasar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kewenangan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mendayagunakan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sumberdaya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dukung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memujudkan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maju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. </a:t>
            </a: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b="1" dirty="0" smtClean="0"/>
              <a:t>Kemandirian Desa</a:t>
            </a:r>
            <a:r>
              <a:rPr lang="id-ID" dirty="0" smtClean="0"/>
              <a:t> merupakan kondisi </a:t>
            </a:r>
            <a:r>
              <a:rPr lang="id-ID" b="1" dirty="0" smtClean="0">
                <a:solidFill>
                  <a:srgbClr val="FF0000"/>
                </a:solidFill>
              </a:rPr>
              <a:t>keberdayaan</a:t>
            </a:r>
            <a:r>
              <a:rPr lang="id-ID" dirty="0" smtClean="0"/>
              <a:t> desa dalam menerapkan tata kelola desa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9297"/>
            <a:ext cx="8153400" cy="50101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628650" y="732442"/>
            <a:ext cx="78867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600" b="1" dirty="0"/>
              <a:t>Alur Ideal Pendirian BUM Desa:</a:t>
            </a:r>
          </a:p>
        </p:txBody>
      </p:sp>
    </p:spTree>
    <p:extLst>
      <p:ext uri="{BB962C8B-B14F-4D97-AF65-F5344CB8AC3E}">
        <p14:creationId xmlns:p14="http://schemas.microsoft.com/office/powerpoint/2010/main" val="29131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IMAN S\Documents\000_FEB\penut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38" y="-228600"/>
            <a:ext cx="9744076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14400" y="33528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smtClean="0">
                <a:ln w="10541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TERIMA KASIH</a:t>
            </a:r>
            <a:br>
              <a:rPr kumimoji="0" lang="en-US" sz="4800" b="1" i="0" u="none" strike="noStrike" kern="1200" cap="none" spc="0" normalizeH="0" baseline="0" noProof="0" smtClean="0">
                <a:ln w="10541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id-ID" sz="1700" b="1" i="0" u="none" strike="noStrike" kern="1200" cap="none" spc="0" normalizeH="0" baseline="0" noProof="0" dirty="0">
              <a:ln w="10541" cmpd="sng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53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r"/>
            <a:r>
              <a:rPr lang="id-ID" b="1" dirty="0" smtClean="0"/>
              <a:t>Penyelenggaraan Desa</a:t>
            </a:r>
            <a:endParaRPr lang="id-ID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1600200" y="1981200"/>
            <a:ext cx="6019800" cy="4572000"/>
            <a:chOff x="1600200" y="1981200"/>
            <a:chExt cx="6019800" cy="457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1600200" y="1981200"/>
              <a:ext cx="6019800" cy="4572000"/>
              <a:chOff x="1600200" y="1981200"/>
              <a:chExt cx="6019800" cy="45720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xmlns="" id="{2AD415EC-625D-4AEE-9A9C-89EF6B55FFC8}"/>
                  </a:ext>
                </a:extLst>
              </p:cNvPr>
              <p:cNvGrpSpPr/>
              <p:nvPr/>
            </p:nvGrpSpPr>
            <p:grpSpPr>
              <a:xfrm>
                <a:off x="3124200" y="2446763"/>
                <a:ext cx="2991115" cy="2891002"/>
                <a:chOff x="838200" y="1749740"/>
                <a:chExt cx="4267200" cy="4433966"/>
              </a:xfrm>
            </p:grpSpPr>
            <p:pic>
              <p:nvPicPr>
                <p:cNvPr id="5" name="Picture 4" descr="http://www.kanjuruhansidjie.com/foto_banner/logo%20mmm%20PNG.jpg">
                  <a:extLst>
                    <a:ext uri="{FF2B5EF4-FFF2-40B4-BE49-F238E27FC236}">
                      <a16:creationId xmlns:a16="http://schemas.microsoft.com/office/drawing/2014/main" xmlns="" id="{3FDF7355-F6F0-4C3B-BF89-2361FEF48CA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1749740"/>
                  <a:ext cx="4267200" cy="443396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xmlns="" id="{9C8F25E3-C675-4C61-A33A-291A45C87D1C}"/>
                    </a:ext>
                  </a:extLst>
                </p:cNvPr>
                <p:cNvSpPr/>
                <p:nvPr/>
              </p:nvSpPr>
              <p:spPr>
                <a:xfrm>
                  <a:off x="1638300" y="2603398"/>
                  <a:ext cx="2514600" cy="2654402"/>
                </a:xfrm>
                <a:prstGeom prst="ellipse">
                  <a:avLst/>
                </a:prstGeom>
                <a:solidFill>
                  <a:srgbClr val="0033CC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d-ID" dirty="0" smtClean="0"/>
                    <a:t>TATA KELOLA DESA</a:t>
                  </a:r>
                  <a:endParaRPr lang="en-US" dirty="0"/>
                </a:p>
              </p:txBody>
            </p:sp>
          </p:grpSp>
          <p:sp>
            <p:nvSpPr>
              <p:cNvPr id="9" name="Flowchart: Punched Tape 8"/>
              <p:cNvSpPr/>
              <p:nvPr/>
            </p:nvSpPr>
            <p:spPr>
              <a:xfrm>
                <a:off x="1600200" y="3276600"/>
                <a:ext cx="1676400" cy="1295400"/>
              </a:xfrm>
              <a:prstGeom prst="flowChartPunchedTap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KEWENANGAN DESA</a:t>
                </a:r>
                <a:endParaRPr lang="id-ID" dirty="0"/>
              </a:p>
            </p:txBody>
          </p:sp>
          <p:sp>
            <p:nvSpPr>
              <p:cNvPr id="10" name="Flowchart: Punched Tape 9"/>
              <p:cNvSpPr/>
              <p:nvPr/>
            </p:nvSpPr>
            <p:spPr>
              <a:xfrm>
                <a:off x="5943600" y="3276600"/>
                <a:ext cx="1676400" cy="1295400"/>
              </a:xfrm>
              <a:prstGeom prst="flowChartPunchedTap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SUPRA DESA</a:t>
                </a:r>
                <a:endParaRPr lang="id-ID" dirty="0"/>
              </a:p>
            </p:txBody>
          </p:sp>
          <p:sp>
            <p:nvSpPr>
              <p:cNvPr id="12" name="Down Arrow Callout 11"/>
              <p:cNvSpPr/>
              <p:nvPr/>
            </p:nvSpPr>
            <p:spPr>
              <a:xfrm>
                <a:off x="1828800" y="1981200"/>
                <a:ext cx="2057400" cy="1022159"/>
              </a:xfrm>
              <a:prstGeom prst="downArrowCallou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SELF GOVERNING COMMUNITY</a:t>
                </a:r>
                <a:endParaRPr lang="id-ID" dirty="0"/>
              </a:p>
            </p:txBody>
          </p:sp>
          <p:sp>
            <p:nvSpPr>
              <p:cNvPr id="13" name="Down Arrow Callout 12"/>
              <p:cNvSpPr/>
              <p:nvPr/>
            </p:nvSpPr>
            <p:spPr>
              <a:xfrm>
                <a:off x="5181600" y="1981200"/>
                <a:ext cx="2057400" cy="1022159"/>
              </a:xfrm>
              <a:prstGeom prst="downArrowCallou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LOCAL SELF GOVERNMENT</a:t>
                </a:r>
                <a:endParaRPr lang="id-ID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09800" y="4648200"/>
                <a:ext cx="2209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Fungsi:</a:t>
                </a:r>
              </a:p>
              <a:p>
                <a:pPr marL="285750" indent="-285750">
                  <a:buFontTx/>
                  <a:buChar char="-"/>
                </a:pPr>
                <a:r>
                  <a:rPr lang="id-ID" b="1" dirty="0" smtClean="0"/>
                  <a:t>MENGATUR</a:t>
                </a:r>
              </a:p>
              <a:p>
                <a:pPr marL="285750" indent="-285750">
                  <a:buFontTx/>
                  <a:buChar char="-"/>
                </a:pPr>
                <a:r>
                  <a:rPr lang="id-ID" b="1" dirty="0" smtClean="0"/>
                  <a:t>MENGURUS</a:t>
                </a:r>
                <a:endParaRPr lang="id-ID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34000" y="4724400"/>
                <a:ext cx="2209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Fungsi:</a:t>
                </a:r>
              </a:p>
              <a:p>
                <a:pPr marL="285750" indent="-285750">
                  <a:buFontTx/>
                  <a:buChar char="-"/>
                </a:pPr>
                <a:r>
                  <a:rPr lang="id-ID" b="1" dirty="0" smtClean="0"/>
                  <a:t>MENGURUS</a:t>
                </a:r>
                <a:endParaRPr lang="id-ID" b="1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209800" y="5715000"/>
                <a:ext cx="2356544" cy="381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PERENCANAAN DESA</a:t>
                </a:r>
                <a:endParaRPr lang="id-ID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730056" y="5715000"/>
                <a:ext cx="2356544" cy="3810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MUSRENBANGDES</a:t>
                </a:r>
                <a:endParaRPr lang="id-ID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09800" y="6142704"/>
                <a:ext cx="2356544" cy="381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UU 6</a:t>
                </a:r>
                <a:endParaRPr lang="id-ID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730056" y="6172200"/>
                <a:ext cx="2356544" cy="3810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UU 23, UU 6, Dll</a:t>
                </a:r>
                <a:endParaRPr lang="id-ID" dirty="0"/>
              </a:p>
            </p:txBody>
          </p:sp>
        </p:grpSp>
        <p:sp>
          <p:nvSpPr>
            <p:cNvPr id="21" name="Right Arrow 20"/>
            <p:cNvSpPr/>
            <p:nvPr/>
          </p:nvSpPr>
          <p:spPr>
            <a:xfrm>
              <a:off x="3124200" y="3733800"/>
              <a:ext cx="571500" cy="457200"/>
            </a:xfrm>
            <a:prstGeom prst="rightArrow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Right Arrow 22"/>
            <p:cNvSpPr/>
            <p:nvPr/>
          </p:nvSpPr>
          <p:spPr>
            <a:xfrm rot="10800000">
              <a:off x="5486401" y="3795252"/>
              <a:ext cx="571500" cy="457200"/>
            </a:xfrm>
            <a:prstGeom prst="rightArrow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95400" y="1219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INTEGRATIF: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5996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Alur Tata Kelola</a:t>
            </a:r>
            <a:endParaRPr lang="id-ID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495800" y="1752600"/>
            <a:ext cx="2991115" cy="2891002"/>
            <a:chOff x="3124200" y="2442998"/>
            <a:chExt cx="2991115" cy="2891002"/>
          </a:xfrm>
        </p:grpSpPr>
        <p:pic>
          <p:nvPicPr>
            <p:cNvPr id="7" name="Picture 6" descr="http://www.kanjuruhansidjie.com/foto_banner/logo%20mmm%20PNG.jpg">
              <a:extLst>
                <a:ext uri="{FF2B5EF4-FFF2-40B4-BE49-F238E27FC236}">
                  <a16:creationId xmlns:a16="http://schemas.microsoft.com/office/drawing/2014/main" xmlns="" id="{3FDF7355-F6F0-4C3B-BF89-2361FEF48C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442998"/>
              <a:ext cx="2991115" cy="2891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9C8F25E3-C675-4C61-A33A-291A45C87D1C}"/>
                </a:ext>
              </a:extLst>
            </p:cNvPr>
            <p:cNvSpPr/>
            <p:nvPr/>
          </p:nvSpPr>
          <p:spPr>
            <a:xfrm>
              <a:off x="3699782" y="2973863"/>
              <a:ext cx="1762621" cy="1730704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TATA KELOLA DESA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8490" y="1447800"/>
            <a:ext cx="8750710" cy="5245581"/>
            <a:chOff x="88490" y="1524001"/>
            <a:chExt cx="8750710" cy="5245581"/>
          </a:xfrm>
        </p:grpSpPr>
        <p:sp>
          <p:nvSpPr>
            <p:cNvPr id="10" name="Oval 9"/>
            <p:cNvSpPr/>
            <p:nvPr/>
          </p:nvSpPr>
          <p:spPr>
            <a:xfrm>
              <a:off x="2057400" y="2138198"/>
              <a:ext cx="2362200" cy="13962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ysClr val="windowText" lastClr="000000"/>
                  </a:solidFill>
                </a:rPr>
                <a:t>PERENCANAAN</a:t>
              </a:r>
              <a:endParaRPr lang="id-ID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10116" y="3876331"/>
              <a:ext cx="2362200" cy="139621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ysClr val="windowText" lastClr="000000"/>
                  </a:solidFill>
                </a:rPr>
                <a:t>PELAKSANAAN</a:t>
              </a:r>
              <a:endParaRPr lang="id-ID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324600" y="4419600"/>
              <a:ext cx="2362200" cy="139621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/>
                <a:t>PERTANGGUNG-JAWABAN</a:t>
              </a:r>
              <a:endParaRPr lang="id-ID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71600" y="2138198"/>
              <a:ext cx="1066800" cy="3002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RPJMDES</a:t>
              </a:r>
              <a:endParaRPr lang="id-ID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43000" y="3204998"/>
              <a:ext cx="1219200" cy="52880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dirty="0" smtClean="0">
                  <a:solidFill>
                    <a:sysClr val="windowText" lastClr="000000"/>
                  </a:solidFill>
                </a:rPr>
                <a:t>RKPDES</a:t>
              </a:r>
              <a:endParaRPr lang="id-ID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8490" y="2482644"/>
              <a:ext cx="1066800" cy="46179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RKP/ DAERAH </a:t>
              </a:r>
              <a:endParaRPr lang="id-ID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400" y="1600200"/>
              <a:ext cx="1066800" cy="52880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MUSRENBANG</a:t>
              </a:r>
              <a:endParaRPr lang="id-ID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600200" y="3886200"/>
              <a:ext cx="1371600" cy="7102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/>
                <a:t>APBDES</a:t>
              </a:r>
              <a:endParaRPr lang="id-ID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62200" y="4699783"/>
              <a:ext cx="1219200" cy="40561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5 BIDANG</a:t>
              </a:r>
              <a:endParaRPr lang="id-ID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67000" y="5181600"/>
              <a:ext cx="1524000" cy="40561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PENCATATAN</a:t>
              </a:r>
              <a:endParaRPr lang="id-ID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19600" y="5282417"/>
              <a:ext cx="1219200" cy="6611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BUKTI BELANJA</a:t>
              </a:r>
              <a:endParaRPr lang="id-ID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38200" y="4724400"/>
              <a:ext cx="990600" cy="8628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PK/ TPK</a:t>
              </a:r>
              <a:endParaRPr lang="id-ID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715000"/>
              <a:ext cx="990600" cy="86281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SPJ</a:t>
              </a:r>
              <a:endParaRPr lang="id-ID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338703" y="5906765"/>
              <a:ext cx="990600" cy="8628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LPJ</a:t>
              </a:r>
              <a:endParaRPr lang="id-ID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05700" y="5943600"/>
              <a:ext cx="133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id-ID" dirty="0" smtClean="0"/>
                <a:t>LKPPD ke </a:t>
              </a:r>
            </a:p>
            <a:p>
              <a:r>
                <a:rPr lang="id-ID" dirty="0"/>
                <a:t> </a:t>
              </a:r>
              <a:r>
                <a:rPr lang="id-ID" dirty="0" smtClean="0"/>
                <a:t>     BPD</a:t>
              </a:r>
              <a:endParaRPr lang="id-ID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3000" y="60960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id-ID" dirty="0" smtClean="0"/>
                <a:t>Laporan Semester</a:t>
              </a:r>
              <a:endParaRPr lang="id-ID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834003" y="1600200"/>
              <a:ext cx="2005197" cy="88244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/>
                <a:t>MUSDES</a:t>
              </a:r>
              <a:endParaRPr lang="id-ID" sz="2400" b="1" dirty="0"/>
            </a:p>
          </p:txBody>
        </p:sp>
        <p:sp>
          <p:nvSpPr>
            <p:cNvPr id="28" name="Curved Right Arrow 27"/>
            <p:cNvSpPr/>
            <p:nvPr/>
          </p:nvSpPr>
          <p:spPr>
            <a:xfrm>
              <a:off x="2971800" y="3469399"/>
              <a:ext cx="609600" cy="950201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29" name="Curved Right Arrow 28"/>
            <p:cNvSpPr/>
            <p:nvPr/>
          </p:nvSpPr>
          <p:spPr>
            <a:xfrm rot="16901310">
              <a:off x="5801105" y="4501238"/>
              <a:ext cx="533800" cy="1161593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30" name="Up Arrow 29"/>
            <p:cNvSpPr/>
            <p:nvPr/>
          </p:nvSpPr>
          <p:spPr>
            <a:xfrm>
              <a:off x="7696200" y="2713543"/>
              <a:ext cx="762000" cy="152777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Up Arrow 30"/>
            <p:cNvSpPr/>
            <p:nvPr/>
          </p:nvSpPr>
          <p:spPr>
            <a:xfrm rot="16200000">
              <a:off x="5061156" y="609601"/>
              <a:ext cx="762000" cy="2590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 flipV="1">
              <a:off x="1333500" y="1864601"/>
              <a:ext cx="495300" cy="17682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85800" y="2983791"/>
              <a:ext cx="457200" cy="48560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85800" y="2129003"/>
              <a:ext cx="0" cy="35364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874274" y="2465121"/>
              <a:ext cx="11676" cy="6836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533650" y="4508011"/>
              <a:ext cx="323850" cy="21638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828800" y="3733801"/>
              <a:ext cx="457200" cy="28036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637935" y="5561230"/>
              <a:ext cx="781665" cy="15377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105150" y="5079413"/>
              <a:ext cx="323850" cy="20300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Right Arrow 51"/>
            <p:cNvSpPr/>
            <p:nvPr/>
          </p:nvSpPr>
          <p:spPr>
            <a:xfrm>
              <a:off x="1752600" y="4902591"/>
              <a:ext cx="457200" cy="48181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Left Arrow 52"/>
            <p:cNvSpPr/>
            <p:nvPr/>
          </p:nvSpPr>
          <p:spPr>
            <a:xfrm rot="20363221">
              <a:off x="3249877" y="5733202"/>
              <a:ext cx="675967" cy="330591"/>
            </a:xfrm>
            <a:prstGeom prst="lef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3382297" y="6141368"/>
              <a:ext cx="1494503" cy="33563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6834004" y="5638115"/>
              <a:ext cx="252596" cy="305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01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600" b="1" dirty="0" smtClean="0"/>
              <a:t>Penyelarasan Dokumen Perencanaan</a:t>
            </a:r>
            <a:endParaRPr lang="id-ID" sz="36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7E85AAE-CFC7-4BC3-B410-F4E082E579F6}"/>
              </a:ext>
            </a:extLst>
          </p:cNvPr>
          <p:cNvGrpSpPr/>
          <p:nvPr/>
        </p:nvGrpSpPr>
        <p:grpSpPr>
          <a:xfrm>
            <a:off x="343958" y="1524000"/>
            <a:ext cx="8490132" cy="4953002"/>
            <a:chOff x="141818" y="957264"/>
            <a:chExt cx="11992385" cy="5684565"/>
          </a:xfrm>
        </p:grpSpPr>
        <p:sp>
          <p:nvSpPr>
            <p:cNvPr id="5" name="Slide Number Placeholder 3">
              <a:extLst>
                <a:ext uri="{FF2B5EF4-FFF2-40B4-BE49-F238E27FC236}">
                  <a16:creationId xmlns="" xmlns:a16="http://schemas.microsoft.com/office/drawing/2014/main" id="{2716EF6E-F50B-4286-9936-7EA733A5A9D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610600" y="6089651"/>
              <a:ext cx="2743200" cy="365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0" fontAlgn="base" latinLnBrk="0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6pPr>
              <a:lvl7pPr marL="2971800" indent="-228600" algn="l" defTabSz="914400" rtl="0" eaLnBrk="0" fontAlgn="base" latinLnBrk="0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7pPr>
              <a:lvl8pPr marL="3429000" indent="-228600" algn="l" defTabSz="914400" rtl="0" eaLnBrk="0" fontAlgn="base" latinLnBrk="0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8pPr>
              <a:lvl9pPr marL="3886200" indent="-228600" algn="l" defTabSz="914400" rtl="0" eaLnBrk="0" fontAlgn="base" latinLnBrk="0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fld id="{54E3EDE6-0DDA-41D4-9A44-B560561AD3E9}" type="slidenum">
                <a:rPr lang="id-ID" altLang="id-ID" sz="800" smtClean="0">
                  <a:solidFill>
                    <a:srgbClr val="000000"/>
                  </a:solidFill>
                </a:rPr>
                <a:pPr>
                  <a:spcBef>
                    <a:spcPct val="0"/>
                  </a:spcBef>
                  <a:buFontTx/>
                  <a:buNone/>
                </a:pPr>
                <a:t>5</a:t>
              </a:fld>
              <a:endParaRPr lang="id-ID" altLang="id-ID" sz="800">
                <a:solidFill>
                  <a:srgbClr val="000000"/>
                </a:solidFill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="" xmlns:a16="http://schemas.microsoft.com/office/drawing/2014/main" id="{31695F4A-A357-40A0-9D1A-E4948DF9EA0F}"/>
                </a:ext>
              </a:extLst>
            </p:cNvPr>
            <p:cNvSpPr/>
            <p:nvPr/>
          </p:nvSpPr>
          <p:spPr>
            <a:xfrm>
              <a:off x="141818" y="969963"/>
              <a:ext cx="11592983" cy="1873250"/>
            </a:xfrm>
            <a:prstGeom prst="roundRect">
              <a:avLst/>
            </a:prstGeom>
            <a:solidFill>
              <a:srgbClr val="F7964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 sz="1100" kern="0" dirty="0">
                <a:solidFill>
                  <a:prstClr val="black"/>
                </a:solidFill>
              </a:endParaRP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="" xmlns:a16="http://schemas.microsoft.com/office/drawing/2014/main" id="{3ADECE12-02E3-4F67-BC21-E18ADE40BFD8}"/>
                </a:ext>
              </a:extLst>
            </p:cNvPr>
            <p:cNvSpPr/>
            <p:nvPr/>
          </p:nvSpPr>
          <p:spPr>
            <a:xfrm>
              <a:off x="141818" y="3041650"/>
              <a:ext cx="11592983" cy="187325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 sz="1100" kern="0" dirty="0">
                <a:solidFill>
                  <a:prstClr val="black"/>
                </a:solidFill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99E849B4-F9C0-4949-9816-4C0C517BFD0F}"/>
                </a:ext>
              </a:extLst>
            </p:cNvPr>
            <p:cNvSpPr/>
            <p:nvPr/>
          </p:nvSpPr>
          <p:spPr>
            <a:xfrm>
              <a:off x="151968" y="5101915"/>
              <a:ext cx="11592983" cy="1390650"/>
            </a:xfrm>
            <a:prstGeom prst="roundRect">
              <a:avLst/>
            </a:prstGeom>
            <a:solidFill>
              <a:srgbClr val="EEECE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 sz="1100" kern="0" dirty="0">
                <a:solidFill>
                  <a:prstClr val="black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C4611F7-AC5B-45AA-A76E-CC1948B6F2E7}"/>
                </a:ext>
              </a:extLst>
            </p:cNvPr>
            <p:cNvSpPr/>
            <p:nvPr/>
          </p:nvSpPr>
          <p:spPr>
            <a:xfrm>
              <a:off x="416984" y="2141539"/>
              <a:ext cx="1473200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RPJP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Nasional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DCBE6F40-2135-45A1-BD98-A34907F0360D}"/>
                </a:ext>
              </a:extLst>
            </p:cNvPr>
            <p:cNvSpPr/>
            <p:nvPr/>
          </p:nvSpPr>
          <p:spPr>
            <a:xfrm>
              <a:off x="416984" y="3222625"/>
              <a:ext cx="1473200" cy="5794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RPJP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Daerah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F1DB0423-EF7C-4BC0-801E-0BAF0670EE55}"/>
                </a:ext>
              </a:extLst>
            </p:cNvPr>
            <p:cNvSpPr/>
            <p:nvPr/>
          </p:nvSpPr>
          <p:spPr>
            <a:xfrm>
              <a:off x="2997201" y="3208338"/>
              <a:ext cx="2188633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RPJM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Daerah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6B83482C-1ACA-455B-9ED7-E5B7430530C7}"/>
                </a:ext>
              </a:extLst>
            </p:cNvPr>
            <p:cNvSpPr/>
            <p:nvPr/>
          </p:nvSpPr>
          <p:spPr>
            <a:xfrm>
              <a:off x="6415617" y="3208338"/>
              <a:ext cx="1473200" cy="6048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RKP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Daerah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185274A-488E-4581-BB33-5F6B265F521A}"/>
                </a:ext>
              </a:extLst>
            </p:cNvPr>
            <p:cNvSpPr/>
            <p:nvPr/>
          </p:nvSpPr>
          <p:spPr>
            <a:xfrm>
              <a:off x="2997201" y="2141539"/>
              <a:ext cx="2188633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RPJM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Nasional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3F578525-71B9-4E19-B2B6-3B16B78B89FE}"/>
                </a:ext>
              </a:extLst>
            </p:cNvPr>
            <p:cNvSpPr/>
            <p:nvPr/>
          </p:nvSpPr>
          <p:spPr>
            <a:xfrm>
              <a:off x="2997201" y="1076325"/>
              <a:ext cx="2188633" cy="5794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Renstra K/L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553F986-D0A0-4602-950A-5B9427687653}"/>
                </a:ext>
              </a:extLst>
            </p:cNvPr>
            <p:cNvSpPr/>
            <p:nvPr/>
          </p:nvSpPr>
          <p:spPr>
            <a:xfrm>
              <a:off x="3854451" y="4321175"/>
              <a:ext cx="1473200" cy="5778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Renstra SKPD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5A443BE3-2D0A-49FD-A0D3-762DF4080D14}"/>
                </a:ext>
              </a:extLst>
            </p:cNvPr>
            <p:cNvSpPr/>
            <p:nvPr/>
          </p:nvSpPr>
          <p:spPr>
            <a:xfrm>
              <a:off x="6415617" y="2141539"/>
              <a:ext cx="1473200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RKP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F73EE7D6-3521-4B38-A22D-18FB2A8A29A9}"/>
                </a:ext>
              </a:extLst>
            </p:cNvPr>
            <p:cNvSpPr/>
            <p:nvPr/>
          </p:nvSpPr>
          <p:spPr>
            <a:xfrm>
              <a:off x="6457951" y="1052514"/>
              <a:ext cx="1473200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Renja K/L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165A01BE-2106-4B3F-83D7-CCA295C24B97}"/>
                </a:ext>
              </a:extLst>
            </p:cNvPr>
            <p:cNvSpPr/>
            <p:nvPr/>
          </p:nvSpPr>
          <p:spPr>
            <a:xfrm>
              <a:off x="6415617" y="4305300"/>
              <a:ext cx="1473200" cy="5794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Renja SKPD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="" xmlns:a16="http://schemas.microsoft.com/office/drawing/2014/main" id="{F737C687-EFA0-45F3-B010-DDDE65042735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>
            <a:xfrm>
              <a:off x="1153584" y="2720975"/>
              <a:ext cx="0" cy="50165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5592DA13-00A9-4915-A369-C4622D75B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86" y="2751139"/>
              <a:ext cx="894834" cy="388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600" i="1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diacu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09CE50BC-9916-4835-97AE-26A7535345BC}"/>
                </a:ext>
              </a:extLst>
            </p:cNvPr>
            <p:cNvCxnSpPr/>
            <p:nvPr/>
          </p:nvCxnSpPr>
          <p:spPr>
            <a:xfrm>
              <a:off x="4550833" y="2720975"/>
              <a:ext cx="0" cy="50165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ysDash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4FD60489-6FAA-44F6-8336-6D724A848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4502" y="2762250"/>
              <a:ext cx="1624015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diperhatikan 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D7525531-C88A-40D2-9211-41CC8EAF082B}"/>
                </a:ext>
              </a:extLst>
            </p:cNvPr>
            <p:cNvCxnSpPr/>
            <p:nvPr/>
          </p:nvCxnSpPr>
          <p:spPr>
            <a:xfrm>
              <a:off x="7147984" y="2720975"/>
              <a:ext cx="0" cy="50165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ysDash"/>
              <a:headEnd type="triangle" w="med" len="med"/>
              <a:tailEnd type="triangle" w="med" len="med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90515AD1-D3B8-4F96-93C4-1F0478EB0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5069" y="2674937"/>
              <a:ext cx="2798232" cy="60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diserasikan melalui Musrenbang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B01B98C4-A006-479F-8A45-67A75B018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3400" y="3444875"/>
              <a:ext cx="1245795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19D4F2B8-8B8B-4DA7-A16B-6284873674E0}"/>
                </a:ext>
              </a:extLst>
            </p:cNvPr>
            <p:cNvCxnSpPr>
              <a:stCxn id="10" idx="3"/>
            </p:cNvCxnSpPr>
            <p:nvPr/>
          </p:nvCxnSpPr>
          <p:spPr>
            <a:xfrm flipV="1">
              <a:off x="1890184" y="3511550"/>
              <a:ext cx="1107016" cy="158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AF90F725-0BD7-49E0-81F9-FEB4137CA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2234" y="2373314"/>
              <a:ext cx="1245795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="" xmlns:a16="http://schemas.microsoft.com/office/drawing/2014/main" id="{1AD4D459-6EE2-4679-B2DE-4C70CC2D9162}"/>
                </a:ext>
              </a:extLst>
            </p:cNvPr>
            <p:cNvCxnSpPr/>
            <p:nvPr/>
          </p:nvCxnSpPr>
          <p:spPr>
            <a:xfrm flipV="1">
              <a:off x="1869018" y="2430463"/>
              <a:ext cx="1128183" cy="11112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6F5177CF-950B-4686-8E90-E56D186D2DDA}"/>
                </a:ext>
              </a:extLst>
            </p:cNvPr>
            <p:cNvCxnSpPr/>
            <p:nvPr/>
          </p:nvCxnSpPr>
          <p:spPr>
            <a:xfrm>
              <a:off x="4246033" y="1636714"/>
              <a:ext cx="0" cy="503237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4DD5CCE1-2B49-41A7-AA17-C05EE8AA5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1066" y="1697039"/>
              <a:ext cx="1302399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 dirty="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 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="" xmlns:a16="http://schemas.microsoft.com/office/drawing/2014/main" id="{968D2004-C435-417D-9295-C10642F1034D}"/>
                </a:ext>
              </a:extLst>
            </p:cNvPr>
            <p:cNvCxnSpPr/>
            <p:nvPr/>
          </p:nvCxnSpPr>
          <p:spPr>
            <a:xfrm flipV="1">
              <a:off x="4550833" y="1655764"/>
              <a:ext cx="0" cy="503237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036A5C6-CB18-4120-94EB-180B53F74608}"/>
                </a:ext>
              </a:extLst>
            </p:cNvPr>
            <p:cNvSpPr txBox="1"/>
            <p:nvPr/>
          </p:nvSpPr>
          <p:spPr>
            <a:xfrm>
              <a:off x="4550834" y="1697039"/>
              <a:ext cx="906155" cy="3532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400" dirty="0">
                  <a:solidFill>
                    <a:srgbClr val="8064A2"/>
                  </a:solidFill>
                  <a:cs typeface="Arial" panose="020B0604020202020204" pitchFamily="34" charset="0"/>
                </a:rPr>
                <a:t>bahan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="" xmlns:a16="http://schemas.microsoft.com/office/drawing/2014/main" id="{490AFB95-DD30-4E5C-BE2E-9A308B129670}"/>
                </a:ext>
              </a:extLst>
            </p:cNvPr>
            <p:cNvCxnSpPr/>
            <p:nvPr/>
          </p:nvCxnSpPr>
          <p:spPr>
            <a:xfrm>
              <a:off x="6995584" y="1616075"/>
              <a:ext cx="0" cy="50323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034A393A-D95B-40C2-B1C7-1C9CA0B26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6217" y="1682751"/>
              <a:ext cx="820114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 i="1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diacu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="" xmlns:a16="http://schemas.microsoft.com/office/drawing/2014/main" id="{D403EE82-F06D-4B0F-88FE-68D9486A27FF}"/>
                </a:ext>
              </a:extLst>
            </p:cNvPr>
            <p:cNvCxnSpPr/>
            <p:nvPr/>
          </p:nvCxnSpPr>
          <p:spPr>
            <a:xfrm flipV="1">
              <a:off x="7300384" y="1620839"/>
              <a:ext cx="0" cy="503237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23FC7D2C-871C-48E1-ACCF-85BC83D8B9A7}"/>
                </a:ext>
              </a:extLst>
            </p:cNvPr>
            <p:cNvSpPr txBox="1"/>
            <p:nvPr/>
          </p:nvSpPr>
          <p:spPr>
            <a:xfrm>
              <a:off x="7300383" y="1690689"/>
              <a:ext cx="906155" cy="3532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400" dirty="0">
                  <a:solidFill>
                    <a:srgbClr val="8064A2"/>
                  </a:solidFill>
                  <a:cs typeface="Arial" panose="020B0604020202020204" pitchFamily="34" charset="0"/>
                </a:rPr>
                <a:t>bahan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7BAE62C2-9E90-4592-9C1D-166169CC1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1166" y="2366964"/>
              <a:ext cx="1347867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dijabarkan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04FB4C9B-0969-40B2-874D-21225224D340}"/>
                </a:ext>
              </a:extLst>
            </p:cNvPr>
            <p:cNvCxnSpPr>
              <a:endCxn id="16" idx="1"/>
            </p:cNvCxnSpPr>
            <p:nvPr/>
          </p:nvCxnSpPr>
          <p:spPr>
            <a:xfrm>
              <a:off x="5221817" y="2430463"/>
              <a:ext cx="1193800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FC053ED9-9B32-4A5B-94E1-B8DBFA3C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4885" y="1284289"/>
              <a:ext cx="1245795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="" xmlns:a16="http://schemas.microsoft.com/office/drawing/2014/main" id="{5A20C804-46D8-4CC5-91CC-4AEE7F2F1D80}"/>
                </a:ext>
              </a:extLst>
            </p:cNvPr>
            <p:cNvCxnSpPr>
              <a:stCxn id="14" idx="3"/>
              <a:endCxn id="17" idx="1"/>
            </p:cNvCxnSpPr>
            <p:nvPr/>
          </p:nvCxnSpPr>
          <p:spPr>
            <a:xfrm flipV="1">
              <a:off x="5185834" y="1341438"/>
              <a:ext cx="1272117" cy="23812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D9BC19EE-BF71-4C4F-84E9-E1CB6A8F7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6934" y="3465514"/>
              <a:ext cx="1347867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dijabarkan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="" xmlns:a16="http://schemas.microsoft.com/office/drawing/2014/main" id="{A8F44172-771C-4B2B-8AA2-3028C497FCA0}"/>
                </a:ext>
              </a:extLst>
            </p:cNvPr>
            <p:cNvCxnSpPr>
              <a:endCxn id="12" idx="1"/>
            </p:cNvCxnSpPr>
            <p:nvPr/>
          </p:nvCxnSpPr>
          <p:spPr>
            <a:xfrm>
              <a:off x="5204884" y="3511550"/>
              <a:ext cx="1210733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A91E5986-BBB6-4CA4-9D6D-C82E52555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1817" y="4530725"/>
              <a:ext cx="1245795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="" xmlns:a16="http://schemas.microsoft.com/office/drawing/2014/main" id="{E0DB1B8C-9858-45C2-A405-8E9D7267114D}"/>
                </a:ext>
              </a:extLst>
            </p:cNvPr>
            <p:cNvCxnSpPr>
              <a:stCxn id="15" idx="3"/>
              <a:endCxn id="18" idx="1"/>
            </p:cNvCxnSpPr>
            <p:nvPr/>
          </p:nvCxnSpPr>
          <p:spPr>
            <a:xfrm flipV="1">
              <a:off x="5327651" y="4594226"/>
              <a:ext cx="1087967" cy="1587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="" xmlns:a16="http://schemas.microsoft.com/office/drawing/2014/main" id="{2B6BDDAA-205A-4194-AC3D-F9DC4F8798E7}"/>
                </a:ext>
              </a:extLst>
            </p:cNvPr>
            <p:cNvCxnSpPr/>
            <p:nvPr/>
          </p:nvCxnSpPr>
          <p:spPr>
            <a:xfrm>
              <a:off x="4734984" y="3819525"/>
              <a:ext cx="0" cy="50323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94B551BD-95DF-4275-BE15-9A4C2D968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6150" y="3865563"/>
              <a:ext cx="1302399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 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34FDC133-2545-42BD-BE8A-183E4B1028FD}"/>
                </a:ext>
              </a:extLst>
            </p:cNvPr>
            <p:cNvCxnSpPr/>
            <p:nvPr/>
          </p:nvCxnSpPr>
          <p:spPr>
            <a:xfrm flipV="1">
              <a:off x="4876800" y="3838575"/>
              <a:ext cx="0" cy="50323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B40D2548-53BB-455E-A8EE-119FBBB7504B}"/>
                </a:ext>
              </a:extLst>
            </p:cNvPr>
            <p:cNvSpPr txBox="1"/>
            <p:nvPr/>
          </p:nvSpPr>
          <p:spPr>
            <a:xfrm>
              <a:off x="4876800" y="3881438"/>
              <a:ext cx="906155" cy="3532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400" dirty="0">
                  <a:solidFill>
                    <a:srgbClr val="8064A2"/>
                  </a:solidFill>
                  <a:cs typeface="Arial" panose="020B0604020202020204" pitchFamily="34" charset="0"/>
                </a:rPr>
                <a:t>bahan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="" xmlns:a16="http://schemas.microsoft.com/office/drawing/2014/main" id="{60B972C1-C65C-4226-A018-E0880E445512}"/>
                </a:ext>
              </a:extLst>
            </p:cNvPr>
            <p:cNvCxnSpPr/>
            <p:nvPr/>
          </p:nvCxnSpPr>
          <p:spPr>
            <a:xfrm>
              <a:off x="6889751" y="3810000"/>
              <a:ext cx="0" cy="50323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76021A18-786D-409A-8EF6-6DEC9BDB3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0385" y="3876676"/>
              <a:ext cx="820114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 i="1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diacu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1323F756-C24C-45F8-AB77-FA94E01B4728}"/>
                </a:ext>
              </a:extLst>
            </p:cNvPr>
            <p:cNvCxnSpPr/>
            <p:nvPr/>
          </p:nvCxnSpPr>
          <p:spPr>
            <a:xfrm flipV="1">
              <a:off x="7194551" y="3814764"/>
              <a:ext cx="0" cy="503237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F93F0C6A-914B-4545-A3F6-A25624CA5038}"/>
                </a:ext>
              </a:extLst>
            </p:cNvPr>
            <p:cNvSpPr txBox="1"/>
            <p:nvPr/>
          </p:nvSpPr>
          <p:spPr>
            <a:xfrm>
              <a:off x="7194552" y="3884614"/>
              <a:ext cx="906155" cy="3532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400" dirty="0">
                  <a:solidFill>
                    <a:srgbClr val="8064A2"/>
                  </a:solidFill>
                  <a:cs typeface="Arial" panose="020B0604020202020204" pitchFamily="34" charset="0"/>
                </a:rPr>
                <a:t>bahan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7B662E35-51A9-4D3A-B53C-1DB023FDAB5D}"/>
                </a:ext>
              </a:extLst>
            </p:cNvPr>
            <p:cNvSpPr/>
            <p:nvPr/>
          </p:nvSpPr>
          <p:spPr>
            <a:xfrm>
              <a:off x="2631017" y="5713414"/>
              <a:ext cx="1473200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RPJM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Desa 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940BA41B-D17B-4C02-BD52-7A4075DF1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5999" y="5092700"/>
              <a:ext cx="820114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 i="1" dirty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diacu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="" xmlns:a16="http://schemas.microsoft.com/office/drawing/2014/main" id="{C8EF6F88-B73B-48AA-B6F5-819B7516F17A}"/>
                </a:ext>
              </a:extLst>
            </p:cNvPr>
            <p:cNvCxnSpPr/>
            <p:nvPr/>
          </p:nvCxnSpPr>
          <p:spPr>
            <a:xfrm>
              <a:off x="3225800" y="3821113"/>
              <a:ext cx="0" cy="189230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56" name="Straight Arrow Connector 55">
              <a:extLst>
                <a:ext uri="{FF2B5EF4-FFF2-40B4-BE49-F238E27FC236}">
                  <a16:creationId xmlns="" xmlns:a16="http://schemas.microsoft.com/office/drawing/2014/main" id="{3385795C-BCD0-4942-8439-791755DE0F68}"/>
                </a:ext>
              </a:extLst>
            </p:cNvPr>
            <p:cNvCxnSpPr/>
            <p:nvPr/>
          </p:nvCxnSpPr>
          <p:spPr>
            <a:xfrm flipV="1">
              <a:off x="3412067" y="3821113"/>
              <a:ext cx="0" cy="189230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FBDF5AAD-1AC1-4CE3-B71E-C9FC20410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1" y="5060950"/>
              <a:ext cx="1194621" cy="60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 i="1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sumber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 i="1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masukan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="" xmlns:a16="http://schemas.microsoft.com/office/drawing/2014/main" id="{D72046C6-2FFA-4BA6-BDF4-3BB2AA7429B6}"/>
                </a:ext>
              </a:extLst>
            </p:cNvPr>
            <p:cNvSpPr/>
            <p:nvPr/>
          </p:nvSpPr>
          <p:spPr>
            <a:xfrm>
              <a:off x="5717117" y="5708651"/>
              <a:ext cx="1473200" cy="60642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RKP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Desa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1693E8AC-968B-40AE-9000-64DAC5020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1951" y="5954713"/>
              <a:ext cx="1347867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dijabarkan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74284FBC-1B4B-44F1-A5A2-AEF353C512A4}"/>
                </a:ext>
              </a:extLst>
            </p:cNvPr>
            <p:cNvCxnSpPr/>
            <p:nvPr/>
          </p:nvCxnSpPr>
          <p:spPr>
            <a:xfrm>
              <a:off x="4131734" y="5973764"/>
              <a:ext cx="1589617" cy="952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A4B0EF50-779B-4E7D-9781-1B21CA3DFF27}"/>
                </a:ext>
              </a:extLst>
            </p:cNvPr>
            <p:cNvSpPr txBox="1"/>
            <p:nvPr/>
          </p:nvSpPr>
          <p:spPr>
            <a:xfrm rot="5400000">
              <a:off x="10987352" y="1696363"/>
              <a:ext cx="1858963" cy="434738"/>
            </a:xfrm>
            <a:prstGeom prst="rect">
              <a:avLst/>
            </a:prstGeom>
            <a:solidFill>
              <a:srgbClr val="F79646"/>
            </a:solidFill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4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Pemerintah Pusat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25217DB4-0D7B-406C-BDD7-617BA3872C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0970684" y="3714869"/>
              <a:ext cx="1873250" cy="434738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id-ID" altLang="id-ID" sz="1400" kern="0">
                  <a:solidFill>
                    <a:prstClr val="black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Pemerintah Daerah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C48738B1-A20A-43D7-94E9-816C39BFEAF7}"/>
                </a:ext>
              </a:extLst>
            </p:cNvPr>
            <p:cNvSpPr txBox="1"/>
            <p:nvPr/>
          </p:nvSpPr>
          <p:spPr>
            <a:xfrm rot="5400000">
              <a:off x="11051254" y="5576872"/>
              <a:ext cx="1695176" cy="434738"/>
            </a:xfrm>
            <a:prstGeom prst="rect">
              <a:avLst/>
            </a:prstGeom>
            <a:solidFill>
              <a:srgbClr val="EEECE1">
                <a:lumMod val="75000"/>
              </a:srgbClr>
            </a:solidFill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4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Pemerintah Desa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="" xmlns:a16="http://schemas.microsoft.com/office/drawing/2014/main" id="{A83479C9-4DF0-48D1-9887-B851C833BE73}"/>
                </a:ext>
              </a:extLst>
            </p:cNvPr>
            <p:cNvSpPr/>
            <p:nvPr/>
          </p:nvSpPr>
          <p:spPr>
            <a:xfrm>
              <a:off x="8684685" y="2141539"/>
              <a:ext cx="1240367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RAPBN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0DF1204E-2101-41FA-9061-48B662988E21}"/>
                </a:ext>
              </a:extLst>
            </p:cNvPr>
            <p:cNvSpPr/>
            <p:nvPr/>
          </p:nvSpPr>
          <p:spPr>
            <a:xfrm>
              <a:off x="8727017" y="1052514"/>
              <a:ext cx="1217083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RKA K/L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="" xmlns:a16="http://schemas.microsoft.com/office/drawing/2014/main" id="{71E4283C-5809-4B8A-8D58-C6116B2C3409}"/>
                </a:ext>
              </a:extLst>
            </p:cNvPr>
            <p:cNvCxnSpPr/>
            <p:nvPr/>
          </p:nvCxnSpPr>
          <p:spPr>
            <a:xfrm>
              <a:off x="9304867" y="1616075"/>
              <a:ext cx="0" cy="50323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67" name="Rectangle 66">
              <a:extLst>
                <a:ext uri="{FF2B5EF4-FFF2-40B4-BE49-F238E27FC236}">
                  <a16:creationId xmlns="" xmlns:a16="http://schemas.microsoft.com/office/drawing/2014/main" id="{3DBFEE30-7BB5-46AD-AAC9-06190E829578}"/>
                </a:ext>
              </a:extLst>
            </p:cNvPr>
            <p:cNvSpPr/>
            <p:nvPr/>
          </p:nvSpPr>
          <p:spPr>
            <a:xfrm>
              <a:off x="10242551" y="2141539"/>
              <a:ext cx="1240367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APBN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="" xmlns:a16="http://schemas.microsoft.com/office/drawing/2014/main" id="{8D86A872-DDBB-4BB9-970E-BC9623FD218A}"/>
                </a:ext>
              </a:extLst>
            </p:cNvPr>
            <p:cNvSpPr/>
            <p:nvPr/>
          </p:nvSpPr>
          <p:spPr>
            <a:xfrm>
              <a:off x="10284884" y="1052514"/>
              <a:ext cx="1217083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Rincian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APBN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="" xmlns:a16="http://schemas.microsoft.com/office/drawing/2014/main" id="{34249E3F-7EB9-4E06-A45D-F27DD8A34F41}"/>
                </a:ext>
              </a:extLst>
            </p:cNvPr>
            <p:cNvCxnSpPr/>
            <p:nvPr/>
          </p:nvCxnSpPr>
          <p:spPr>
            <a:xfrm flipV="1">
              <a:off x="10862733" y="1616075"/>
              <a:ext cx="0" cy="50323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C0C4ED09-F79F-4EA4-B837-A2C4E9BC2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4152" y="1344613"/>
              <a:ext cx="1030689" cy="3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1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="" xmlns:a16="http://schemas.microsoft.com/office/drawing/2014/main" id="{72E1800E-45A9-4293-8A2C-EAF7EE7136D5}"/>
                </a:ext>
              </a:extLst>
            </p:cNvPr>
            <p:cNvCxnSpPr>
              <a:endCxn id="65" idx="1"/>
            </p:cNvCxnSpPr>
            <p:nvPr/>
          </p:nvCxnSpPr>
          <p:spPr>
            <a:xfrm flipV="1">
              <a:off x="7905751" y="1341439"/>
              <a:ext cx="821267" cy="952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9B257719-C488-403D-93B6-EA340A1F7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4152" y="2351089"/>
              <a:ext cx="1030689" cy="3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1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="" xmlns:a16="http://schemas.microsoft.com/office/drawing/2014/main" id="{D6356A4C-96D0-425F-BD49-89990D0DB855}"/>
                </a:ext>
              </a:extLst>
            </p:cNvPr>
            <p:cNvCxnSpPr/>
            <p:nvPr/>
          </p:nvCxnSpPr>
          <p:spPr>
            <a:xfrm flipV="1">
              <a:off x="7905751" y="2347914"/>
              <a:ext cx="821267" cy="952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="" xmlns:a16="http://schemas.microsoft.com/office/drawing/2014/main" id="{85662D29-0CFD-4634-AC05-27DFA97AA999}"/>
                </a:ext>
              </a:extLst>
            </p:cNvPr>
            <p:cNvCxnSpPr>
              <a:endCxn id="68" idx="1"/>
            </p:cNvCxnSpPr>
            <p:nvPr/>
          </p:nvCxnSpPr>
          <p:spPr>
            <a:xfrm>
              <a:off x="9937751" y="1341438"/>
              <a:ext cx="347133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75" name="Straight Arrow Connector 74">
              <a:extLst>
                <a:ext uri="{FF2B5EF4-FFF2-40B4-BE49-F238E27FC236}">
                  <a16:creationId xmlns="" xmlns:a16="http://schemas.microsoft.com/office/drawing/2014/main" id="{9880CACD-6443-4357-ACF8-5F2DC1BCE385}"/>
                </a:ext>
              </a:extLst>
            </p:cNvPr>
            <p:cNvCxnSpPr/>
            <p:nvPr/>
          </p:nvCxnSpPr>
          <p:spPr>
            <a:xfrm>
              <a:off x="9937751" y="2451100"/>
              <a:ext cx="347133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455F573A-3E19-4357-863D-6EBEF27BC451}"/>
                </a:ext>
              </a:extLst>
            </p:cNvPr>
            <p:cNvSpPr/>
            <p:nvPr/>
          </p:nvSpPr>
          <p:spPr>
            <a:xfrm>
              <a:off x="8684685" y="4275139"/>
              <a:ext cx="1240367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RKA SKPD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49765E7B-B0E4-40E6-99C2-B733BE99A703}"/>
                </a:ext>
              </a:extLst>
            </p:cNvPr>
            <p:cNvSpPr/>
            <p:nvPr/>
          </p:nvSpPr>
          <p:spPr>
            <a:xfrm>
              <a:off x="8727017" y="3186114"/>
              <a:ext cx="1217083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RAPBD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="" xmlns:a16="http://schemas.microsoft.com/office/drawing/2014/main" id="{7CA77658-2171-4666-98A9-CF40B6663A2E}"/>
                </a:ext>
              </a:extLst>
            </p:cNvPr>
            <p:cNvCxnSpPr/>
            <p:nvPr/>
          </p:nvCxnSpPr>
          <p:spPr>
            <a:xfrm>
              <a:off x="9304867" y="3751264"/>
              <a:ext cx="0" cy="503237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79" name="Rectangle 78">
              <a:extLst>
                <a:ext uri="{FF2B5EF4-FFF2-40B4-BE49-F238E27FC236}">
                  <a16:creationId xmlns="" xmlns:a16="http://schemas.microsoft.com/office/drawing/2014/main" id="{0443B2C9-93DA-4AAA-9C5A-5EC448780263}"/>
                </a:ext>
              </a:extLst>
            </p:cNvPr>
            <p:cNvSpPr/>
            <p:nvPr/>
          </p:nvSpPr>
          <p:spPr>
            <a:xfrm>
              <a:off x="10242551" y="4275139"/>
              <a:ext cx="1240367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Rincian APBD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="" xmlns:a16="http://schemas.microsoft.com/office/drawing/2014/main" id="{9800BDDE-85E1-4EFE-A062-127566F25BE4}"/>
                </a:ext>
              </a:extLst>
            </p:cNvPr>
            <p:cNvSpPr/>
            <p:nvPr/>
          </p:nvSpPr>
          <p:spPr>
            <a:xfrm>
              <a:off x="10284884" y="3186114"/>
              <a:ext cx="1217083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APBD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="" xmlns:a16="http://schemas.microsoft.com/office/drawing/2014/main" id="{A04947B6-97F4-4804-93DA-2E98381A2D90}"/>
                </a:ext>
              </a:extLst>
            </p:cNvPr>
            <p:cNvCxnSpPr/>
            <p:nvPr/>
          </p:nvCxnSpPr>
          <p:spPr>
            <a:xfrm flipV="1">
              <a:off x="10862733" y="3751264"/>
              <a:ext cx="0" cy="503237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DCFE62DD-3C79-40F9-A629-0CAA6291D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4152" y="3479800"/>
              <a:ext cx="1030689" cy="3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1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="" xmlns:a16="http://schemas.microsoft.com/office/drawing/2014/main" id="{EF6BFC71-11F7-4A30-B209-E0CD07F77D5E}"/>
                </a:ext>
              </a:extLst>
            </p:cNvPr>
            <p:cNvCxnSpPr>
              <a:endCxn id="77" idx="1"/>
            </p:cNvCxnSpPr>
            <p:nvPr/>
          </p:nvCxnSpPr>
          <p:spPr>
            <a:xfrm flipV="1">
              <a:off x="7905751" y="3476626"/>
              <a:ext cx="821267" cy="952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3AEF862D-80EC-48CF-B64B-8767C3860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4152" y="4484688"/>
              <a:ext cx="1030689" cy="3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1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="" xmlns:a16="http://schemas.microsoft.com/office/drawing/2014/main" id="{A5957163-6ED3-4DEC-BEE6-C27CFE76A13B}"/>
                </a:ext>
              </a:extLst>
            </p:cNvPr>
            <p:cNvCxnSpPr/>
            <p:nvPr/>
          </p:nvCxnSpPr>
          <p:spPr>
            <a:xfrm flipV="1">
              <a:off x="7905751" y="4481514"/>
              <a:ext cx="821267" cy="952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="" xmlns:a16="http://schemas.microsoft.com/office/drawing/2014/main" id="{D35A0443-387B-409E-A120-95DDEFF77977}"/>
                </a:ext>
              </a:extLst>
            </p:cNvPr>
            <p:cNvCxnSpPr>
              <a:endCxn id="80" idx="1"/>
            </p:cNvCxnSpPr>
            <p:nvPr/>
          </p:nvCxnSpPr>
          <p:spPr>
            <a:xfrm>
              <a:off x="9937751" y="3476625"/>
              <a:ext cx="347133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="" xmlns:a16="http://schemas.microsoft.com/office/drawing/2014/main" id="{633AA868-1CA4-406E-82CE-14FCDE9CE510}"/>
                </a:ext>
              </a:extLst>
            </p:cNvPr>
            <p:cNvCxnSpPr/>
            <p:nvPr/>
          </p:nvCxnSpPr>
          <p:spPr>
            <a:xfrm>
              <a:off x="9937751" y="4586288"/>
              <a:ext cx="347133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995E643E-FD31-40FA-BCDE-70E3C3753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1633" y="5929316"/>
              <a:ext cx="1245795" cy="353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mbria" panose="020405030504060302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mbria" panose="020405030504060302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mbria" panose="02040503050406030204" pitchFamily="18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mbria" panose="020405030504060302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id-ID" altLang="id-ID" sz="1400">
                  <a:solidFill>
                    <a:srgbClr val="4F81BD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pedoman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="" xmlns:a16="http://schemas.microsoft.com/office/drawing/2014/main" id="{F2453CF7-B8CD-4C28-A21F-85A48377178B}"/>
                </a:ext>
              </a:extLst>
            </p:cNvPr>
            <p:cNvCxnSpPr/>
            <p:nvPr/>
          </p:nvCxnSpPr>
          <p:spPr>
            <a:xfrm>
              <a:off x="7200901" y="5953125"/>
              <a:ext cx="1183217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90" name="Rectangle 89">
              <a:extLst>
                <a:ext uri="{FF2B5EF4-FFF2-40B4-BE49-F238E27FC236}">
                  <a16:creationId xmlns="" xmlns:a16="http://schemas.microsoft.com/office/drawing/2014/main" id="{13E0291D-DB4F-47F1-9BA2-7DB8A6ED1704}"/>
                </a:ext>
              </a:extLst>
            </p:cNvPr>
            <p:cNvSpPr/>
            <p:nvPr/>
          </p:nvSpPr>
          <p:spPr>
            <a:xfrm>
              <a:off x="8384118" y="5724525"/>
              <a:ext cx="1485900" cy="5778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RAPBDes</a:t>
              </a:r>
            </a:p>
          </p:txBody>
        </p:sp>
        <p:sp>
          <p:nvSpPr>
            <p:cNvPr id="91" name="Rounded Rectangle 90">
              <a:extLst>
                <a:ext uri="{FF2B5EF4-FFF2-40B4-BE49-F238E27FC236}">
                  <a16:creationId xmlns="" xmlns:a16="http://schemas.microsoft.com/office/drawing/2014/main" id="{44430C9C-8AA7-4EAE-B76B-992377518639}"/>
                </a:ext>
              </a:extLst>
            </p:cNvPr>
            <p:cNvSpPr/>
            <p:nvPr/>
          </p:nvSpPr>
          <p:spPr>
            <a:xfrm>
              <a:off x="141818" y="969964"/>
              <a:ext cx="8290983" cy="4090987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 sz="1100" kern="0" dirty="0">
                <a:solidFill>
                  <a:prstClr val="black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="" xmlns:a16="http://schemas.microsoft.com/office/drawing/2014/main" id="{F5F6AEFD-222D-44E6-AFE0-0B769F1C623B}"/>
                </a:ext>
              </a:extLst>
            </p:cNvPr>
            <p:cNvSpPr/>
            <p:nvPr/>
          </p:nvSpPr>
          <p:spPr>
            <a:xfrm>
              <a:off x="513422" y="1365251"/>
              <a:ext cx="2275156" cy="23177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100" b="1" kern="0" dirty="0">
                  <a:solidFill>
                    <a:prstClr val="black"/>
                  </a:solidFill>
                </a:rPr>
                <a:t>UU 25</a:t>
              </a:r>
              <a:r>
                <a:rPr lang="en-US" sz="1100" b="1" kern="0" dirty="0">
                  <a:solidFill>
                    <a:prstClr val="black"/>
                  </a:solidFill>
                </a:rPr>
                <a:t> </a:t>
              </a:r>
              <a:r>
                <a:rPr lang="en-US" sz="1100" b="1" kern="0" dirty="0" err="1">
                  <a:solidFill>
                    <a:prstClr val="black"/>
                  </a:solidFill>
                </a:rPr>
                <a:t>Tahun</a:t>
              </a:r>
              <a:r>
                <a:rPr lang="en-US" sz="1100" b="1" kern="0" dirty="0">
                  <a:solidFill>
                    <a:prstClr val="black"/>
                  </a:solidFill>
                </a:rPr>
                <a:t> </a:t>
              </a:r>
              <a:r>
                <a:rPr lang="id-ID" sz="1100" b="1" kern="0" dirty="0">
                  <a:solidFill>
                    <a:prstClr val="black"/>
                  </a:solidFill>
                </a:rPr>
                <a:t>2004</a:t>
              </a:r>
              <a:r>
                <a:rPr lang="en-US" sz="1100" b="1" kern="0" dirty="0">
                  <a:solidFill>
                    <a:prstClr val="black"/>
                  </a:solidFill>
                </a:rPr>
                <a:t> </a:t>
              </a:r>
              <a:r>
                <a:rPr lang="en-US" sz="1100" b="1" kern="0" dirty="0" err="1">
                  <a:solidFill>
                    <a:prstClr val="black"/>
                  </a:solidFill>
                </a:rPr>
                <a:t>tentang</a:t>
              </a:r>
              <a:r>
                <a:rPr lang="en-US" sz="1100" b="1" kern="0" dirty="0">
                  <a:solidFill>
                    <a:prstClr val="black"/>
                  </a:solidFill>
                </a:rPr>
                <a:t> </a:t>
              </a:r>
              <a:r>
                <a:rPr lang="en-US" sz="1100" b="1" kern="0" dirty="0" err="1">
                  <a:solidFill>
                    <a:prstClr val="black"/>
                  </a:solidFill>
                </a:rPr>
                <a:t>Sistem</a:t>
              </a:r>
              <a:r>
                <a:rPr lang="en-US" sz="1100" b="1" kern="0" dirty="0">
                  <a:solidFill>
                    <a:prstClr val="black"/>
                  </a:solidFill>
                </a:rPr>
                <a:t> </a:t>
              </a:r>
              <a:r>
                <a:rPr lang="en-US" sz="1100" b="1" kern="0" dirty="0" err="1">
                  <a:solidFill>
                    <a:prstClr val="black"/>
                  </a:solidFill>
                </a:rPr>
                <a:t>Perencanaan</a:t>
              </a:r>
              <a:r>
                <a:rPr lang="en-US" sz="1100" b="1" kern="0" dirty="0">
                  <a:solidFill>
                    <a:prstClr val="black"/>
                  </a:solidFill>
                </a:rPr>
                <a:t> Pembangunan </a:t>
              </a:r>
              <a:r>
                <a:rPr lang="en-US" sz="1100" b="1" kern="0" dirty="0" err="1">
                  <a:solidFill>
                    <a:prstClr val="black"/>
                  </a:solidFill>
                </a:rPr>
                <a:t>Nasional</a:t>
              </a:r>
              <a:r>
                <a:rPr lang="en-US" sz="1100" b="1" kern="0" dirty="0">
                  <a:solidFill>
                    <a:prstClr val="black"/>
                  </a:solidFill>
                </a:rPr>
                <a:t> (SPPN)</a:t>
              </a:r>
              <a:endParaRPr lang="id-ID" sz="1100" b="1" kern="0" dirty="0">
                <a:solidFill>
                  <a:prstClr val="black"/>
                </a:solidFill>
              </a:endParaRP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="" xmlns:a16="http://schemas.microsoft.com/office/drawing/2014/main" id="{20D91C11-D984-4891-B53A-C2FCE5914F49}"/>
                </a:ext>
              </a:extLst>
            </p:cNvPr>
            <p:cNvSpPr/>
            <p:nvPr/>
          </p:nvSpPr>
          <p:spPr>
            <a:xfrm>
              <a:off x="8468785" y="957264"/>
              <a:ext cx="3204633" cy="4090987"/>
            </a:xfrm>
            <a:prstGeom prst="roundRect">
              <a:avLst/>
            </a:prstGeom>
            <a:noFill/>
            <a:ln w="25400" cap="flat" cmpd="sng" algn="ctr">
              <a:solidFill>
                <a:srgbClr val="C0504D"/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 sz="1100" kern="0" dirty="0">
                <a:solidFill>
                  <a:prstClr val="black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="" xmlns:a16="http://schemas.microsoft.com/office/drawing/2014/main" id="{B305295A-7531-492E-8DBE-8D0CE10A1435}"/>
                </a:ext>
              </a:extLst>
            </p:cNvPr>
            <p:cNvSpPr/>
            <p:nvPr/>
          </p:nvSpPr>
          <p:spPr>
            <a:xfrm>
              <a:off x="9933518" y="4837114"/>
              <a:ext cx="1536700" cy="23177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100" kern="0" dirty="0">
                  <a:solidFill>
                    <a:srgbClr val="C0504D"/>
                  </a:solidFill>
                </a:rPr>
                <a:t>UU 17/2003</a:t>
              </a:r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="" xmlns:a16="http://schemas.microsoft.com/office/drawing/2014/main" id="{999CD26B-DB47-4C1A-9F5E-C3F7293BF91F}"/>
                </a:ext>
              </a:extLst>
            </p:cNvPr>
            <p:cNvSpPr/>
            <p:nvPr/>
          </p:nvSpPr>
          <p:spPr>
            <a:xfrm>
              <a:off x="1001185" y="5160963"/>
              <a:ext cx="10672233" cy="1204912"/>
            </a:xfrm>
            <a:prstGeom prst="roundRect">
              <a:avLst/>
            </a:prstGeom>
            <a:noFill/>
            <a:ln w="25400" cap="flat" cmpd="sng" algn="ctr">
              <a:solidFill>
                <a:srgbClr val="4BACC6"/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 sz="1100" kern="0" dirty="0">
                <a:solidFill>
                  <a:prstClr val="black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="" xmlns:a16="http://schemas.microsoft.com/office/drawing/2014/main" id="{997D467B-E2E1-4459-8C91-A5FE7787A918}"/>
                </a:ext>
              </a:extLst>
            </p:cNvPr>
            <p:cNvSpPr/>
            <p:nvPr/>
          </p:nvSpPr>
          <p:spPr>
            <a:xfrm>
              <a:off x="10244667" y="5691189"/>
              <a:ext cx="1217084" cy="57943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d-ID" sz="1600" kern="0" dirty="0">
                  <a:solidFill>
                    <a:prstClr val="black"/>
                  </a:solidFill>
                </a:rPr>
                <a:t>APBDes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="" xmlns:a16="http://schemas.microsoft.com/office/drawing/2014/main" id="{D3923565-2BD7-458C-AAC6-15DD55DB5603}"/>
                </a:ext>
              </a:extLst>
            </p:cNvPr>
            <p:cNvCxnSpPr>
              <a:endCxn id="96" idx="1"/>
            </p:cNvCxnSpPr>
            <p:nvPr/>
          </p:nvCxnSpPr>
          <p:spPr>
            <a:xfrm>
              <a:off x="9895418" y="5981700"/>
              <a:ext cx="349249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Alur Penyusunan RKPDES</a:t>
            </a:r>
            <a:endParaRPr lang="id-ID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20300"/>
              </p:ext>
            </p:extLst>
          </p:nvPr>
        </p:nvGraphicFramePr>
        <p:xfrm>
          <a:off x="685800" y="1935480"/>
          <a:ext cx="7848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endCxn id="9" idx="3"/>
          </p:cNvCxnSpPr>
          <p:nvPr/>
        </p:nvCxnSpPr>
        <p:spPr>
          <a:xfrm flipH="1">
            <a:off x="3421626" y="4838700"/>
            <a:ext cx="3342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52401" y="1600200"/>
            <a:ext cx="8000999" cy="4838700"/>
            <a:chOff x="152401" y="1600200"/>
            <a:chExt cx="8000999" cy="4838700"/>
          </a:xfrm>
        </p:grpSpPr>
        <p:grpSp>
          <p:nvGrpSpPr>
            <p:cNvPr id="44" name="Group 43"/>
            <p:cNvGrpSpPr/>
            <p:nvPr/>
          </p:nvGrpSpPr>
          <p:grpSpPr>
            <a:xfrm>
              <a:off x="152401" y="1600200"/>
              <a:ext cx="8000999" cy="4838700"/>
              <a:chOff x="152401" y="1600200"/>
              <a:chExt cx="8000999" cy="48387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257800" y="4572000"/>
                <a:ext cx="28956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 smtClean="0"/>
                  <a:t>MUSRENBANGDES</a:t>
                </a:r>
                <a:endParaRPr lang="id-ID" b="1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105400" y="3276600"/>
                <a:ext cx="30480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 smtClean="0"/>
                  <a:t>MUSRENBANGCAM</a:t>
                </a:r>
                <a:endParaRPr lang="id-ID" b="1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102942" y="2133600"/>
                <a:ext cx="2895600" cy="838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 smtClean="0"/>
                  <a:t>MUSRENBANGKAB</a:t>
                </a:r>
                <a:endParaRPr lang="id-ID" b="1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5400000">
                <a:off x="3959634" y="4215892"/>
                <a:ext cx="838201" cy="124562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id-ID" sz="1200" dirty="0" smtClean="0"/>
                  <a:t>MUSDES PERENCANAAN</a:t>
                </a:r>
                <a:endParaRPr lang="id-ID" sz="12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86000" y="4419600"/>
                <a:ext cx="1135626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200" dirty="0" smtClean="0"/>
                  <a:t>PENYUSUNAN RKPDES</a:t>
                </a:r>
                <a:endParaRPr lang="id-ID" sz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4419600"/>
                <a:ext cx="990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200" dirty="0" smtClean="0"/>
                  <a:t>MUSDES PENETAPAN</a:t>
                </a:r>
                <a:endParaRPr lang="id-ID" sz="12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421626" y="2209800"/>
                <a:ext cx="1378974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RKP/ DAERAH</a:t>
                </a:r>
                <a:endParaRPr lang="id-ID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9600" y="5562600"/>
                <a:ext cx="15240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200" dirty="0" smtClean="0"/>
                  <a:t>PENYUSUNAN &amp; PENETAPAN APBDES</a:t>
                </a:r>
                <a:endParaRPr lang="id-ID" sz="1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09800" y="5410200"/>
                <a:ext cx="121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 smtClean="0"/>
                  <a:t>-Pencermatan   </a:t>
                </a:r>
              </a:p>
              <a:p>
                <a:r>
                  <a:rPr lang="id-ID" sz="1200" dirty="0"/>
                  <a:t> </a:t>
                </a:r>
                <a:r>
                  <a:rPr lang="id-ID" sz="1200" dirty="0" smtClean="0"/>
                  <a:t> RPJMDES</a:t>
                </a:r>
              </a:p>
              <a:p>
                <a:r>
                  <a:rPr lang="id-ID" sz="1200" dirty="0" smtClean="0"/>
                  <a:t>-Pagu Anggaran</a:t>
                </a:r>
                <a:endParaRPr lang="id-ID" sz="12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71800" y="6019800"/>
                <a:ext cx="2286000" cy="419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 smtClean="0"/>
                  <a:t>RPJMDES</a:t>
                </a:r>
                <a:endParaRPr lang="id-ID" b="1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43600" y="6019800"/>
                <a:ext cx="1676400" cy="4191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 smtClean="0"/>
                  <a:t>DUK</a:t>
                </a:r>
                <a:endParaRPr lang="id-ID" b="1" dirty="0"/>
              </a:p>
            </p:txBody>
          </p:sp>
          <p:cxnSp>
            <p:nvCxnSpPr>
              <p:cNvPr id="17" name="Straight Arrow Connector 16"/>
              <p:cNvCxnSpPr>
                <a:endCxn id="15" idx="1"/>
              </p:cNvCxnSpPr>
              <p:nvPr/>
            </p:nvCxnSpPr>
            <p:spPr>
              <a:xfrm>
                <a:off x="5410200" y="6229350"/>
                <a:ext cx="5334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4669094" y="2552700"/>
                <a:ext cx="664906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6553200" y="2941688"/>
                <a:ext cx="0" cy="48731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6553200" y="4114800"/>
                <a:ext cx="0" cy="4572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6550742" y="5410200"/>
                <a:ext cx="0" cy="5715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4267200" y="5257800"/>
                <a:ext cx="0" cy="7620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4289323" y="3048000"/>
                <a:ext cx="0" cy="13716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endCxn id="12" idx="0"/>
              </p:cNvCxnSpPr>
              <p:nvPr/>
            </p:nvCxnSpPr>
            <p:spPr>
              <a:xfrm>
                <a:off x="1371600" y="5257800"/>
                <a:ext cx="0" cy="3048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 flipV="1">
                <a:off x="1905000" y="4838700"/>
                <a:ext cx="457200" cy="61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 rot="16200000">
                <a:off x="-167455" y="1920056"/>
                <a:ext cx="1524000" cy="884288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dirty="0" smtClean="0"/>
                  <a:t>KABUPATEN</a:t>
                </a:r>
                <a:endParaRPr lang="id-ID" sz="1400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 rot="16200000">
                <a:off x="-205555" y="3329756"/>
                <a:ext cx="1600200" cy="88428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dirty="0" smtClean="0">
                    <a:solidFill>
                      <a:schemeClr val="tx1"/>
                    </a:solidFill>
                  </a:rPr>
                  <a:t>KECAMATAN</a:t>
                </a:r>
                <a:endParaRPr lang="id-ID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rot="16200000">
                <a:off x="38100" y="4504711"/>
                <a:ext cx="1143000" cy="88428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dirty="0" smtClean="0">
                    <a:solidFill>
                      <a:schemeClr val="tx1"/>
                    </a:solidFill>
                  </a:rPr>
                  <a:t>DESA</a:t>
                </a:r>
                <a:endParaRPr lang="id-ID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32487" y="3429000"/>
              <a:ext cx="251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Kegiatan masuk ke Desa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5000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Alur Pelaksanaan APBDES</a:t>
            </a: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1115894" y="1646476"/>
            <a:ext cx="7344538" cy="4830524"/>
            <a:chOff x="0" y="0"/>
            <a:chExt cx="5134940" cy="2866179"/>
          </a:xfrm>
        </p:grpSpPr>
        <p:sp>
          <p:nvSpPr>
            <p:cNvPr id="5" name="Text Box 1"/>
            <p:cNvSpPr txBox="1"/>
            <p:nvPr/>
          </p:nvSpPr>
          <p:spPr>
            <a:xfrm>
              <a:off x="563270" y="0"/>
              <a:ext cx="1287475" cy="460858"/>
            </a:xfrm>
            <a:prstGeom prst="rect">
              <a:avLst/>
            </a:prstGeom>
            <a:solidFill>
              <a:sysClr val="windowText" lastClr="000000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PENYEDIA BARANG DAN JASA</a:t>
              </a:r>
              <a:endPara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Text Box 2"/>
            <p:cNvSpPr txBox="1"/>
            <p:nvPr/>
          </p:nvSpPr>
          <p:spPr>
            <a:xfrm>
              <a:off x="2231136" y="1997050"/>
              <a:ext cx="1287145" cy="533400"/>
            </a:xfrm>
            <a:prstGeom prst="rect">
              <a:avLst/>
            </a:prstGeom>
            <a:solidFill>
              <a:srgbClr val="00B050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KEPALA DESA</a:t>
              </a:r>
            </a:p>
          </p:txBody>
        </p:sp>
        <p:sp>
          <p:nvSpPr>
            <p:cNvPr id="7" name="Text Box 3"/>
            <p:cNvSpPr txBox="1"/>
            <p:nvPr/>
          </p:nvSpPr>
          <p:spPr>
            <a:xfrm>
              <a:off x="3847795" y="1309421"/>
              <a:ext cx="1287145" cy="56327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SEKRETARIS DESA</a:t>
              </a:r>
            </a:p>
          </p:txBody>
        </p:sp>
        <p:sp>
          <p:nvSpPr>
            <p:cNvPr id="8" name="Text Box 4"/>
            <p:cNvSpPr txBox="1"/>
            <p:nvPr/>
          </p:nvSpPr>
          <p:spPr>
            <a:xfrm>
              <a:off x="2004365" y="768096"/>
              <a:ext cx="1287145" cy="460375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PK</a:t>
              </a:r>
            </a:p>
          </p:txBody>
        </p:sp>
        <p:sp>
          <p:nvSpPr>
            <p:cNvPr id="9" name="Text Box 5"/>
            <p:cNvSpPr txBox="1"/>
            <p:nvPr/>
          </p:nvSpPr>
          <p:spPr>
            <a:xfrm>
              <a:off x="563270" y="768096"/>
              <a:ext cx="1287145" cy="460375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TPK</a:t>
              </a:r>
            </a:p>
          </p:txBody>
        </p:sp>
        <p:sp>
          <p:nvSpPr>
            <p:cNvPr id="10" name="Text Box 6"/>
            <p:cNvSpPr txBox="1"/>
            <p:nvPr/>
          </p:nvSpPr>
          <p:spPr>
            <a:xfrm>
              <a:off x="585216" y="1997050"/>
              <a:ext cx="1287145" cy="533400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BENDAHARA DESA</a:t>
              </a:r>
            </a:p>
          </p:txBody>
        </p:sp>
        <p:sp>
          <p:nvSpPr>
            <p:cNvPr id="11" name="Plus 10"/>
            <p:cNvSpPr/>
            <p:nvPr/>
          </p:nvSpPr>
          <p:spPr>
            <a:xfrm>
              <a:off x="1872691" y="907085"/>
              <a:ext cx="132004" cy="212141"/>
            </a:xfrm>
            <a:prstGeom prst="mathPlu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433779" y="460858"/>
              <a:ext cx="306705" cy="30734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 rot="19021446">
              <a:off x="3438144" y="972922"/>
              <a:ext cx="328930" cy="41783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 rot="2540484">
              <a:off x="3613709" y="1931213"/>
              <a:ext cx="328930" cy="41783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5400000">
              <a:off x="1880006" y="2128723"/>
              <a:ext cx="328930" cy="340715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rot="10800000">
              <a:off x="1053389" y="1309421"/>
              <a:ext cx="328930" cy="659232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 rot="10800000">
              <a:off x="1031443" y="460858"/>
              <a:ext cx="328930" cy="306705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1404518" y="1258215"/>
              <a:ext cx="2084832" cy="577901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id-ID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SPP, 2. PTB</a:t>
              </a:r>
            </a:p>
            <a:p>
              <a:pPr marL="342900" marR="0" lvl="0" indent="-34290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3"/>
                <a:tabLst/>
                <a:defRPr/>
              </a:pPr>
              <a:r>
                <a:rPr kumimoji="0" lang="id-ID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BUKU BANTU KAS KEGIATAN</a:t>
              </a:r>
            </a:p>
            <a:p>
              <a:pPr marL="342900" marR="0" lvl="0" indent="-34290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3"/>
                <a:tabLst/>
                <a:defRPr/>
              </a:pPr>
              <a:r>
                <a:rPr kumimoji="0" lang="id-ID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BUKTI TRANSAKSI</a:t>
              </a:r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4184294" y="1967789"/>
              <a:ext cx="833933" cy="269283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VERIFIKASI</a:t>
              </a:r>
            </a:p>
          </p:txBody>
        </p:sp>
        <p:sp>
          <p:nvSpPr>
            <p:cNvPr id="20" name="Text Box 19"/>
            <p:cNvSpPr txBox="1"/>
            <p:nvPr/>
          </p:nvSpPr>
          <p:spPr>
            <a:xfrm>
              <a:off x="2457907" y="2596896"/>
              <a:ext cx="1057989" cy="269283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PERSETUJUAN</a:t>
              </a: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212141" y="1565453"/>
              <a:ext cx="870331" cy="269283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PENCAIRAN</a:t>
              </a:r>
            </a:p>
          </p:txBody>
        </p:sp>
        <p:sp>
          <p:nvSpPr>
            <p:cNvPr id="22" name="Text Box 21"/>
            <p:cNvSpPr txBox="1"/>
            <p:nvPr/>
          </p:nvSpPr>
          <p:spPr>
            <a:xfrm>
              <a:off x="0" y="475488"/>
              <a:ext cx="1002030" cy="26924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PEMBAYARAN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76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Alur Pertanggung-Jawaban</a:t>
            </a:r>
            <a:endParaRPr lang="id-ID" b="1" dirty="0"/>
          </a:p>
        </p:txBody>
      </p:sp>
      <p:sp>
        <p:nvSpPr>
          <p:cNvPr id="4" name="Oval 3"/>
          <p:cNvSpPr/>
          <p:nvPr/>
        </p:nvSpPr>
        <p:spPr>
          <a:xfrm>
            <a:off x="152400" y="3099583"/>
            <a:ext cx="2362200" cy="1396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PERTANGGUNG-JAWABAN</a:t>
            </a:r>
            <a:endParaRPr lang="id-ID" b="1" dirty="0"/>
          </a:p>
        </p:txBody>
      </p:sp>
      <p:sp>
        <p:nvSpPr>
          <p:cNvPr id="5" name="Rectangle 4"/>
          <p:cNvSpPr/>
          <p:nvPr/>
        </p:nvSpPr>
        <p:spPr>
          <a:xfrm>
            <a:off x="2971800" y="2285999"/>
            <a:ext cx="2971800" cy="2005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dirty="0" smtClean="0"/>
              <a:t>LAPORAN PERTANGGUNG-JAWABAN:</a:t>
            </a:r>
          </a:p>
          <a:p>
            <a:pPr marL="285750" indent="-285750">
              <a:buFontTx/>
              <a:buChar char="-"/>
            </a:pPr>
            <a:r>
              <a:rPr lang="id-ID" dirty="0" smtClean="0"/>
              <a:t>Mengacu Pada Perencanaan</a:t>
            </a:r>
          </a:p>
          <a:p>
            <a:pPr marL="285750" indent="-285750">
              <a:buFontTx/>
              <a:buChar char="-"/>
            </a:pPr>
            <a:r>
              <a:rPr lang="id-ID" dirty="0" smtClean="0"/>
              <a:t>Tata laksana (pencatatan)</a:t>
            </a:r>
          </a:p>
          <a:p>
            <a:pPr marL="285750" indent="-285750">
              <a:buFontTx/>
              <a:buChar char="-"/>
            </a:pPr>
            <a:r>
              <a:rPr lang="id-ID" dirty="0" smtClean="0"/>
              <a:t>Bukti Belanja</a:t>
            </a:r>
          </a:p>
          <a:p>
            <a:pPr marL="285750" indent="-285750">
              <a:buFontTx/>
              <a:buChar char="-"/>
            </a:pPr>
            <a:r>
              <a:rPr lang="id-ID" dirty="0" smtClean="0"/>
              <a:t>Dokumentasi</a:t>
            </a:r>
            <a:endParaRPr lang="id-ID" dirty="0"/>
          </a:p>
        </p:txBody>
      </p:sp>
      <p:sp>
        <p:nvSpPr>
          <p:cNvPr id="32" name="Right Arrow 31"/>
          <p:cNvSpPr/>
          <p:nvPr/>
        </p:nvSpPr>
        <p:spPr>
          <a:xfrm>
            <a:off x="2438400" y="1905000"/>
            <a:ext cx="533400" cy="3810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6" name="Group 35"/>
          <p:cNvGrpSpPr/>
          <p:nvPr/>
        </p:nvGrpSpPr>
        <p:grpSpPr>
          <a:xfrm>
            <a:off x="120445" y="1814052"/>
            <a:ext cx="8642555" cy="4815348"/>
            <a:chOff x="120445" y="1814052"/>
            <a:chExt cx="8642555" cy="4815348"/>
          </a:xfrm>
        </p:grpSpPr>
        <p:sp>
          <p:nvSpPr>
            <p:cNvPr id="6" name="Rectangle 5"/>
            <p:cNvSpPr/>
            <p:nvPr/>
          </p:nvSpPr>
          <p:spPr>
            <a:xfrm>
              <a:off x="2971800" y="4672817"/>
              <a:ext cx="2971800" cy="13469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id-ID" dirty="0" smtClean="0"/>
                <a:t>Laporan Keterangan Penyelenggaraan Pemerintahan Desa (LKPPD)</a:t>
              </a:r>
            </a:p>
            <a:p>
              <a:r>
                <a:rPr lang="id-ID" dirty="0" smtClean="0"/>
                <a:t>Kepada BPD</a:t>
              </a:r>
              <a:endParaRPr lang="id-ID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2971800"/>
              <a:ext cx="2362200" cy="175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MUSDES PERTANGGUNG-JAWABAN</a:t>
              </a:r>
              <a:endParaRPr lang="id-ID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705600" y="5791200"/>
              <a:ext cx="18288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ASPIRASI</a:t>
              </a:r>
              <a:endParaRPr lang="id-ID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1814052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Laporan Pengawasan Kinerja</a:t>
              </a:r>
              <a:endParaRPr lang="id-ID" dirty="0"/>
            </a:p>
          </p:txBody>
        </p:sp>
        <p:cxnSp>
          <p:nvCxnSpPr>
            <p:cNvPr id="14" name="Straight Arrow Connector 13"/>
            <p:cNvCxnSpPr>
              <a:stCxn id="8" idx="0"/>
            </p:cNvCxnSpPr>
            <p:nvPr/>
          </p:nvCxnSpPr>
          <p:spPr>
            <a:xfrm flipV="1">
              <a:off x="7620000" y="4724400"/>
              <a:ext cx="0" cy="106680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3"/>
            </p:cNvCxnSpPr>
            <p:nvPr/>
          </p:nvCxnSpPr>
          <p:spPr>
            <a:xfrm flipV="1">
              <a:off x="5943600" y="5346308"/>
              <a:ext cx="1676400" cy="1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428203" y="4291816"/>
              <a:ext cx="0" cy="38100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7610476" y="2590801"/>
              <a:ext cx="0" cy="63665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958348" y="3719052"/>
              <a:ext cx="671052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120445" y="3099618"/>
              <a:ext cx="2362200" cy="139621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/>
                <a:t>PERTANGGUNG-JAWABAN</a:t>
              </a:r>
              <a:endParaRPr lang="id-ID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48000" y="2286034"/>
              <a:ext cx="2971800" cy="20058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id-ID" dirty="0" smtClean="0"/>
                <a:t>LAPORAN PERTANGGUNG-JAWABAN:</a:t>
              </a:r>
            </a:p>
            <a:p>
              <a:pPr marL="285750" indent="-285750">
                <a:buFontTx/>
                <a:buChar char="-"/>
              </a:pPr>
              <a:r>
                <a:rPr lang="id-ID" dirty="0" smtClean="0"/>
                <a:t>Mengacu Pada Perencanaan</a:t>
              </a:r>
            </a:p>
            <a:p>
              <a:pPr marL="285750" indent="-285750">
                <a:buFontTx/>
                <a:buChar char="-"/>
              </a:pPr>
              <a:r>
                <a:rPr lang="id-ID" dirty="0" smtClean="0"/>
                <a:t>Tata laksana (pencatatan)</a:t>
              </a:r>
            </a:p>
            <a:p>
              <a:pPr marL="285750" indent="-285750">
                <a:buFontTx/>
                <a:buChar char="-"/>
              </a:pPr>
              <a:r>
                <a:rPr lang="id-ID" dirty="0" smtClean="0"/>
                <a:t>Bukti Belanja</a:t>
              </a:r>
            </a:p>
            <a:p>
              <a:pPr marL="285750" indent="-285750">
                <a:buFontTx/>
                <a:buChar char="-"/>
              </a:pPr>
              <a:r>
                <a:rPr lang="id-ID" dirty="0" smtClean="0"/>
                <a:t>Dokumentasi</a:t>
              </a:r>
              <a:endParaRPr lang="id-ID" dirty="0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2406445" y="1905035"/>
              <a:ext cx="533400" cy="38100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5439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Prinsip Dasar</a:t>
            </a:r>
            <a:endParaRPr lang="id-ID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15616" y="2087017"/>
            <a:ext cx="7056784" cy="3921115"/>
            <a:chOff x="1115616" y="1268760"/>
            <a:chExt cx="7056784" cy="3921115"/>
          </a:xfrm>
        </p:grpSpPr>
        <p:sp>
          <p:nvSpPr>
            <p:cNvPr id="5" name="TextBox 4"/>
            <p:cNvSpPr txBox="1"/>
            <p:nvPr/>
          </p:nvSpPr>
          <p:spPr>
            <a:xfrm>
              <a:off x="1115616" y="2142887"/>
              <a:ext cx="3384376" cy="3046988"/>
            </a:xfrm>
            <a:prstGeom prst="rect">
              <a:avLst/>
            </a:prstGeom>
            <a:solidFill>
              <a:srgbClr val="DEF5FA">
                <a:lumMod val="75000"/>
              </a:srgbClr>
            </a:solidFill>
            <a:ln w="55000" cap="flat" cmpd="thickThin" algn="ctr">
              <a:solidFill>
                <a:srgbClr val="2DA2BF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kebersamaan; 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kegotongroyongan;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kekeluargaan;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musyawarah;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partisipasi; 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kesetaraan; 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s-E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Pemberdayaan</a:t>
              </a:r>
              <a:r>
                <a:rPr kumimoji="0" lang="id-ID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,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lang="id-ID" sz="2400" kern="0" noProof="0" dirty="0" smtClean="0">
                  <a:solidFill>
                    <a:sysClr val="windowText" lastClr="000000"/>
                  </a:solidFill>
                  <a:latin typeface="Lucida Sans Unicode"/>
                </a:rPr>
                <a:t>Keberlanjutan</a:t>
              </a:r>
              <a:endPara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36096" y="2804735"/>
              <a:ext cx="2736304" cy="1200329"/>
            </a:xfrm>
            <a:prstGeom prst="rect">
              <a:avLst/>
            </a:prstGeom>
            <a:solidFill>
              <a:srgbClr val="7D3C4A">
                <a:lumMod val="40000"/>
                <a:lumOff val="60000"/>
              </a:srgbClr>
            </a:solidFill>
            <a:ln w="55000" cap="flat" cmpd="thickThin" algn="ctr">
              <a:solidFill>
                <a:srgbClr val="7D3C4A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Masyarakat Desa </a:t>
              </a:r>
              <a:r>
                <a:rPr kumimoji="0" lang="id-ID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sebagai subjek </a:t>
              </a:r>
              <a:r>
                <a:rPr kumimoji="0" lang="id-ID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/>
                  <a:ea typeface="+mn-ea"/>
                  <a:cs typeface="+mn-cs"/>
                </a:rPr>
                <a:t>Pembangunan</a:t>
              </a:r>
              <a:endPara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4499992" y="3068960"/>
              <a:ext cx="936104" cy="792088"/>
            </a:xfrm>
            <a:prstGeom prst="rightArrow">
              <a:avLst/>
            </a:prstGeom>
            <a:solidFill>
              <a:srgbClr val="00B050"/>
            </a:solidFill>
            <a:ln w="55000" cap="flat" cmpd="thickThin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5616" y="1268760"/>
              <a:ext cx="6840760" cy="36933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Prinsip dasar tata kelola Pembangunan Desa</a:t>
              </a:r>
              <a:endParaRPr kumimoji="0" lang="id-ID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36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812</Words>
  <Application>Microsoft Office PowerPoint</Application>
  <PresentationFormat>On-screen Show (4:3)</PresentationFormat>
  <Paragraphs>318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2_Office Theme</vt:lpstr>
      <vt:lpstr>4_Office Theme</vt:lpstr>
      <vt:lpstr>PowerPoint Presentation</vt:lpstr>
      <vt:lpstr>Dasar Pemikiran</vt:lpstr>
      <vt:lpstr>Penyelenggaraan Desa</vt:lpstr>
      <vt:lpstr>Alur Tata Kelola</vt:lpstr>
      <vt:lpstr>Penyelarasan Dokumen Perencanaan</vt:lpstr>
      <vt:lpstr>Alur Penyusunan RKPDES</vt:lpstr>
      <vt:lpstr>Alur Pelaksanaan APBDES</vt:lpstr>
      <vt:lpstr>Alur Pertanggung-Jawaban</vt:lpstr>
      <vt:lpstr>Prinsip Dasar</vt:lpstr>
      <vt:lpstr>Subyek Pembangunan Desa</vt:lpstr>
      <vt:lpstr>PowerPoint Presentation</vt:lpstr>
      <vt:lpstr>Isu Terkait Tata Kelola Desa </vt:lpstr>
      <vt:lpstr>Hubungan Kelembagaan</vt:lpstr>
      <vt:lpstr>REFLEKSI</vt:lpstr>
      <vt:lpstr>PowerPoint Presentation</vt:lpstr>
      <vt:lpstr>Keberdayaan</vt:lpstr>
      <vt:lpstr>Level Keberdayaan Tata Kelola</vt:lpstr>
      <vt:lpstr>Tata Kelola Penyusunan Perdes</vt:lpstr>
      <vt:lpstr>Administrasi BPD</vt:lpstr>
      <vt:lpstr>Alur Ideal Pendirian BUM Desa: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PENYEBAB MASALAH STUNTING DI INDONDESIA</dc:title>
  <dc:creator>Windows User</dc:creator>
  <cp:lastModifiedBy>IMAN S</cp:lastModifiedBy>
  <cp:revision>235</cp:revision>
  <cp:lastPrinted>2019-12-16T03:20:55Z</cp:lastPrinted>
  <dcterms:created xsi:type="dcterms:W3CDTF">2018-11-29T23:10:24Z</dcterms:created>
  <dcterms:modified xsi:type="dcterms:W3CDTF">2020-07-27T01:04:05Z</dcterms:modified>
</cp:coreProperties>
</file>